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embeddings/oleObject12.bin" ContentType="application/vnd.openxmlformats-officedocument.oleObject"/>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activeX/activeX2.xml" ContentType="application/vnd.ms-office.activeX+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embeddings/oleObject8.bin" ContentType="application/vnd.openxmlformats-officedocument.oleObjec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embeddings/oleObject4.bin" ContentType="application/vnd.openxmlformats-officedocument.oleObject"/>
  <Override PartName="/ppt/embeddings/oleObject2.bin" ContentType="application/vnd.openxmlformats-officedocument.oleObject"/>
  <Override PartName="/ppt/embeddings/oleObject17.bin" ContentType="application/vnd.openxmlformats-officedocument.oleObject"/>
  <Override PartName="/ppt/embeddings/oleObject26.bin" ContentType="application/vnd.openxmlformats-officedocument.oleObjec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embeddings/oleObject15.bin" ContentType="application/vnd.openxmlformats-officedocument.oleObject"/>
  <Override PartName="/ppt/embeddings/oleObject24.bin" ContentType="application/vnd.openxmlformats-officedocument.oleObject"/>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ms-office.activeX"/>
  <Override PartName="/ppt/embeddings/oleObject11.bin" ContentType="application/vnd.openxmlformats-officedocument.oleObject"/>
  <Override PartName="/ppt/embeddings/oleObject13.bin" ContentType="application/vnd.openxmlformats-officedocument.oleObject"/>
  <Override PartName="/ppt/embeddings/oleObject22.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embeddings/oleObject20.bin" ContentType="application/vnd.openxmlformats-officedocument.oleObject"/>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activeX/activeX1.xml" ContentType="application/vnd.ms-office.activeX+xml"/>
  <Default Extension="emf" ContentType="image/x-emf"/>
  <Override PartName="/ppt/embeddings/oleObject9.bin" ContentType="application/vnd.openxmlformats-officedocument.oleObject"/>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embeddings/oleObject7.bin" ContentType="application/vnd.openxmlformats-officedocument.oleObject"/>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embeddings/oleObject5.bin" ContentType="application/vnd.openxmlformats-officedocument.oleObject"/>
  <Override PartName="/ppt/slideLayouts/slideLayout10.xml" ContentType="application/vnd.openxmlformats-officedocument.presentationml.slideLayout+xml"/>
  <Default Extension="gif" ContentType="image/gif"/>
  <Default Extension="vml" ContentType="application/vnd.openxmlformats-officedocument.vmlDrawing"/>
  <Override PartName="/ppt/embeddings/oleObject3.bin" ContentType="application/vnd.openxmlformats-officedocument.oleObject"/>
  <Override PartName="/ppt/embeddings/oleObject18.bin" ContentType="application/vnd.openxmlformats-officedocument.oleObject"/>
  <Override PartName="/ppt/embeddings/oleObject1.bin" ContentType="application/vnd.openxmlformats-officedocument.oleObject"/>
  <Override PartName="/ppt/embeddings/oleObject16.bin" ContentType="application/vnd.openxmlformats-officedocument.oleObject"/>
  <Override PartName="/ppt/embeddings/oleObject25.bin" ContentType="application/vnd.openxmlformats-officedocument.oleObject"/>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embeddings/oleObject14.bin" ContentType="application/vnd.openxmlformats-officedocument.oleObject"/>
  <Override PartName="/ppt/embeddings/oleObject23.bin" ContentType="application/vnd.openxmlformats-officedocument.oleObject"/>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embeddings/oleObject21.bin" ContentType="application/vnd.openxmlformats-officedocument.oleObject"/>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embeddings/oleObject10.bin" ContentType="application/vnd.openxmlformats-officedocument.oleObject"/>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embeddings/oleObject6.bin" ContentType="application/vnd.openxmlformats-officedocument.oleObject"/>
  <Override PartName="/ppt/embeddings/oleObject19.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71"/>
  </p:notesMasterIdLst>
  <p:sldIdLst>
    <p:sldId id="256" r:id="rId2"/>
    <p:sldId id="257" r:id="rId3"/>
    <p:sldId id="259" r:id="rId4"/>
    <p:sldId id="258" r:id="rId5"/>
    <p:sldId id="260" r:id="rId6"/>
    <p:sldId id="261" r:id="rId7"/>
    <p:sldId id="262" r:id="rId8"/>
    <p:sldId id="263" r:id="rId9"/>
    <p:sldId id="277" r:id="rId10"/>
    <p:sldId id="268" r:id="rId11"/>
    <p:sldId id="270" r:id="rId12"/>
    <p:sldId id="271" r:id="rId13"/>
    <p:sldId id="272" r:id="rId14"/>
    <p:sldId id="273" r:id="rId15"/>
    <p:sldId id="274" r:id="rId16"/>
    <p:sldId id="275" r:id="rId17"/>
    <p:sldId id="282" r:id="rId18"/>
    <p:sldId id="278" r:id="rId19"/>
    <p:sldId id="280" r:id="rId20"/>
    <p:sldId id="281" r:id="rId21"/>
    <p:sldId id="283" r:id="rId22"/>
    <p:sldId id="288" r:id="rId23"/>
    <p:sldId id="291" r:id="rId24"/>
    <p:sldId id="289" r:id="rId25"/>
    <p:sldId id="290" r:id="rId26"/>
    <p:sldId id="292" r:id="rId27"/>
    <p:sldId id="293" r:id="rId28"/>
    <p:sldId id="315" r:id="rId29"/>
    <p:sldId id="297" r:id="rId30"/>
    <p:sldId id="298" r:id="rId31"/>
    <p:sldId id="309" r:id="rId32"/>
    <p:sldId id="299" r:id="rId33"/>
    <p:sldId id="300" r:id="rId34"/>
    <p:sldId id="310" r:id="rId35"/>
    <p:sldId id="301" r:id="rId36"/>
    <p:sldId id="302" r:id="rId37"/>
    <p:sldId id="311" r:id="rId38"/>
    <p:sldId id="303" r:id="rId39"/>
    <p:sldId id="305" r:id="rId40"/>
    <p:sldId id="312" r:id="rId41"/>
    <p:sldId id="306" r:id="rId42"/>
    <p:sldId id="313" r:id="rId43"/>
    <p:sldId id="307" r:id="rId44"/>
    <p:sldId id="314" r:id="rId45"/>
    <p:sldId id="308" r:id="rId46"/>
    <p:sldId id="284" r:id="rId47"/>
    <p:sldId id="285" r:id="rId48"/>
    <p:sldId id="316" r:id="rId49"/>
    <p:sldId id="319" r:id="rId50"/>
    <p:sldId id="320" r:id="rId51"/>
    <p:sldId id="321" r:id="rId52"/>
    <p:sldId id="317" r:id="rId53"/>
    <p:sldId id="318" r:id="rId54"/>
    <p:sldId id="322" r:id="rId55"/>
    <p:sldId id="323"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6" r:id="rId69"/>
    <p:sldId id="337"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6" d="100"/>
          <a:sy n="66" d="100"/>
        </p:scale>
        <p:origin x="-876"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85.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image" Target="../media/image7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6F021F-562D-4C25-93FE-86485E1589C2}" type="datetimeFigureOut">
              <a:rPr lang="en-IN" smtClean="0"/>
              <a:pPr/>
              <a:t>23-02-2020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91B92-D7CC-41AF-BA4B-02330AC76C1E}" type="slidenum">
              <a:rPr lang="en-IN" smtClean="0"/>
              <a:pPr/>
              <a:t>‹#›</a:t>
            </a:fld>
            <a:endParaRPr lang="en-IN"/>
          </a:p>
        </p:txBody>
      </p:sp>
    </p:spTree>
    <p:extLst>
      <p:ext uri="{BB962C8B-B14F-4D97-AF65-F5344CB8AC3E}">
        <p14:creationId xmlns:p14="http://schemas.microsoft.com/office/powerpoint/2010/main" xmlns="" val="2425975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5291B92-D7CC-41AF-BA4B-02330AC76C1E}" type="slidenum">
              <a:rPr lang="en-IN" smtClean="0"/>
              <a:pPr/>
              <a:t>6</a:t>
            </a:fld>
            <a:endParaRPr lang="en-IN"/>
          </a:p>
        </p:txBody>
      </p:sp>
    </p:spTree>
    <p:extLst>
      <p:ext uri="{BB962C8B-B14F-4D97-AF65-F5344CB8AC3E}">
        <p14:creationId xmlns:p14="http://schemas.microsoft.com/office/powerpoint/2010/main" xmlns="" val="2696158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5291B92-D7CC-41AF-BA4B-02330AC76C1E}" type="slidenum">
              <a:rPr lang="en-IN" smtClean="0"/>
              <a:pPr/>
              <a:t>65</a:t>
            </a:fld>
            <a:endParaRPr lang="en-IN"/>
          </a:p>
        </p:txBody>
      </p:sp>
    </p:spTree>
    <p:extLst>
      <p:ext uri="{BB962C8B-B14F-4D97-AF65-F5344CB8AC3E}">
        <p14:creationId xmlns:p14="http://schemas.microsoft.com/office/powerpoint/2010/main" xmlns="" val="3683964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u="sng" kern="1200" dirty="0">
                <a:solidFill>
                  <a:schemeClr val="tx1"/>
                </a:solidFill>
                <a:effectLst/>
                <a:latin typeface="+mn-lt"/>
                <a:ea typeface="+mn-ea"/>
                <a:cs typeface="+mn-cs"/>
              </a:rPr>
              <a:t>The condition of the good steering is that, the relative motion</a:t>
            </a:r>
            <a:r>
              <a:rPr lang="en-IN" sz="1200" kern="1200" dirty="0">
                <a:solidFill>
                  <a:schemeClr val="tx1"/>
                </a:solidFill>
                <a:effectLst/>
                <a:latin typeface="+mn-lt"/>
                <a:ea typeface="+mn-ea"/>
                <a:cs typeface="+mn-cs"/>
              </a:rPr>
              <a:t> </a:t>
            </a:r>
            <a:r>
              <a:rPr lang="en-IN" sz="1200" b="1" u="sng" kern="1200" dirty="0">
                <a:solidFill>
                  <a:schemeClr val="tx1"/>
                </a:solidFill>
                <a:effectLst/>
                <a:latin typeface="+mn-lt"/>
                <a:ea typeface="+mn-ea"/>
                <a:cs typeface="+mn-cs"/>
              </a:rPr>
              <a:t>between the wheels of the vehicle and the road surface must</a:t>
            </a:r>
            <a:r>
              <a:rPr lang="en-IN" sz="1200" kern="1200" dirty="0">
                <a:solidFill>
                  <a:schemeClr val="tx1"/>
                </a:solidFill>
                <a:effectLst/>
                <a:latin typeface="+mn-lt"/>
                <a:ea typeface="+mn-ea"/>
                <a:cs typeface="+mn-cs"/>
              </a:rPr>
              <a:t> </a:t>
            </a:r>
            <a:r>
              <a:rPr lang="en-IN" sz="1200" b="1" u="sng" kern="1200" dirty="0">
                <a:solidFill>
                  <a:schemeClr val="tx1"/>
                </a:solidFill>
                <a:effectLst/>
                <a:latin typeface="+mn-lt"/>
                <a:ea typeface="+mn-ea"/>
                <a:cs typeface="+mn-cs"/>
              </a:rPr>
              <a:t>be one of pure </a:t>
            </a:r>
            <a:r>
              <a:rPr lang="en-IN" sz="1200" b="1" u="sng" kern="1200">
                <a:solidFill>
                  <a:schemeClr val="tx1"/>
                </a:solidFill>
                <a:effectLst/>
                <a:latin typeface="+mn-lt"/>
                <a:ea typeface="+mn-ea"/>
                <a:cs typeface="+mn-cs"/>
              </a:rPr>
              <a:t>rolling.</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291B92-D7CC-41AF-BA4B-02330AC76C1E}" type="slidenum">
              <a:rPr lang="en-IN" smtClean="0"/>
              <a:pPr/>
              <a:t>67</a:t>
            </a:fld>
            <a:endParaRPr lang="en-IN"/>
          </a:p>
        </p:txBody>
      </p:sp>
    </p:spTree>
    <p:extLst>
      <p:ext uri="{BB962C8B-B14F-4D97-AF65-F5344CB8AC3E}">
        <p14:creationId xmlns:p14="http://schemas.microsoft.com/office/powerpoint/2010/main" xmlns="" val="53463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sz="1200" kern="1200" dirty="0">
                <a:solidFill>
                  <a:schemeClr val="tx1"/>
                </a:solidFill>
                <a:effectLst/>
                <a:latin typeface="+mn-lt"/>
                <a:ea typeface="+mn-ea"/>
                <a:cs typeface="+mn-cs"/>
              </a:rPr>
              <a:t>consists only of turning pairs and is based on a four bar chain </a:t>
            </a:r>
          </a:p>
          <a:p>
            <a:pPr marL="171450" indent="-171450">
              <a:buFont typeface="Arial" panose="020B0604020202020204" pitchFamily="34" charset="0"/>
              <a:buChar char="•"/>
            </a:pPr>
            <a:r>
              <a:rPr lang="en-IN" sz="1200" kern="1200" dirty="0">
                <a:solidFill>
                  <a:schemeClr val="tx1"/>
                </a:solidFill>
                <a:effectLst/>
                <a:latin typeface="+mn-lt"/>
                <a:ea typeface="+mn-ea"/>
                <a:cs typeface="+mn-cs"/>
              </a:rPr>
              <a:t>only turning pairs wear &amp; tear of the parts is less &amp; cheaper</a:t>
            </a:r>
          </a:p>
          <a:p>
            <a:pPr marL="171450" indent="-171450">
              <a:buFont typeface="Arial" panose="020B0604020202020204" pitchFamily="34" charset="0"/>
              <a:buChar char="•"/>
            </a:pPr>
            <a:r>
              <a:rPr lang="en-IN" sz="1200" kern="1200" dirty="0">
                <a:solidFill>
                  <a:schemeClr val="tx1"/>
                </a:solidFill>
                <a:effectLst/>
                <a:latin typeface="+mn-lt"/>
                <a:ea typeface="+mn-ea"/>
                <a:cs typeface="+mn-cs"/>
              </a:rPr>
              <a:t>AB &amp; KL are parallel and the links AK &amp; BL each inclined at an angle </a:t>
            </a:r>
            <a:r>
              <a:rPr lang="en-IN" sz="1200" kern="1200" dirty="0">
                <a:solidFill>
                  <a:schemeClr val="tx1"/>
                </a:solidFill>
                <a:effectLst/>
                <a:latin typeface="+mn-lt"/>
                <a:ea typeface="+mn-ea"/>
                <a:cs typeface="+mn-cs"/>
                <a:sym typeface="Symbol" panose="05050102010706020507" pitchFamily="18" charset="2"/>
              </a:rPr>
              <a:t></a:t>
            </a:r>
          </a:p>
          <a:p>
            <a:pPr marL="171450" indent="-171450">
              <a:buFont typeface="Arial" panose="020B0604020202020204" pitchFamily="34" charset="0"/>
              <a:buChar char="•"/>
            </a:pPr>
            <a:r>
              <a:rPr lang="en-IN" sz="1200" kern="1200" dirty="0">
                <a:solidFill>
                  <a:schemeClr val="tx1"/>
                </a:solidFill>
                <a:effectLst/>
                <a:latin typeface="+mn-lt"/>
                <a:ea typeface="+mn-ea"/>
                <a:cs typeface="+mn-cs"/>
              </a:rPr>
              <a:t>steers about the right as shown in the fig., the short link BL turned so as to increase the </a:t>
            </a:r>
            <a:r>
              <a:rPr lang="en-IN" sz="1200" kern="1200" dirty="0">
                <a:solidFill>
                  <a:schemeClr val="tx1"/>
                </a:solidFill>
                <a:effectLst/>
                <a:latin typeface="+mn-lt"/>
                <a:ea typeface="+mn-ea"/>
                <a:cs typeface="+mn-cs"/>
                <a:sym typeface="Symbol" panose="05050102010706020507" pitchFamily="18" charset="2"/>
              </a:rPr>
              <a:t></a:t>
            </a:r>
            <a:r>
              <a:rPr lang="en-IN" sz="1200" kern="1200" dirty="0">
                <a:solidFill>
                  <a:schemeClr val="tx1"/>
                </a:solidFill>
                <a:effectLst/>
                <a:latin typeface="+mn-lt"/>
                <a:ea typeface="+mn-ea"/>
                <a:cs typeface="+mn-cs"/>
              </a:rPr>
              <a:t>, whereas the long link LK causes the other short link AK to turn so as to reduce </a:t>
            </a:r>
            <a:r>
              <a:rPr lang="en-IN" sz="1200" kern="1200" dirty="0">
                <a:solidFill>
                  <a:schemeClr val="tx1"/>
                </a:solidFill>
                <a:effectLst/>
                <a:latin typeface="+mn-lt"/>
                <a:ea typeface="+mn-ea"/>
                <a:cs typeface="+mn-cs"/>
                <a:sym typeface="Symbol" panose="05050102010706020507" pitchFamily="18" charset="2"/>
              </a:rPr>
              <a:t></a:t>
            </a:r>
            <a:r>
              <a:rPr lang="en-IN"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IN" sz="1200" kern="1200" dirty="0">
                <a:solidFill>
                  <a:schemeClr val="tx1"/>
                </a:solidFill>
                <a:effectLst/>
                <a:latin typeface="+mn-lt"/>
                <a:ea typeface="+mn-ea"/>
                <a:cs typeface="+mn-cs"/>
              </a:rPr>
              <a:t>AK turns is less than the angle θ through which the BL turns</a:t>
            </a:r>
          </a:p>
          <a:p>
            <a:pPr marL="171450" lvl="0" indent="-171450" fontAlgn="auto">
              <a:buFont typeface="Arial" panose="020B0604020202020204" pitchFamily="34" charset="0"/>
              <a:buChar char="•"/>
            </a:pPr>
            <a:r>
              <a:rPr lang="en-IN" sz="1200" kern="1200" dirty="0">
                <a:solidFill>
                  <a:schemeClr val="tx1"/>
                </a:solidFill>
                <a:effectLst/>
                <a:latin typeface="+mn-lt"/>
                <a:ea typeface="+mn-ea"/>
                <a:cs typeface="+mn-cs"/>
              </a:rPr>
              <a:t>Three correct steering position will be:</a:t>
            </a:r>
            <a:endParaRPr lang="en-IN" sz="1000" kern="1200" dirty="0">
              <a:solidFill>
                <a:schemeClr val="tx1"/>
              </a:solidFill>
              <a:effectLst/>
              <a:latin typeface="+mn-lt"/>
              <a:ea typeface="+mn-ea"/>
              <a:cs typeface="+mn-cs"/>
            </a:endParaRPr>
          </a:p>
          <a:p>
            <a:pPr marL="628650" lvl="1" indent="-171450" fontAlgn="auto">
              <a:buFont typeface="Arial" panose="020B0604020202020204" pitchFamily="34" charset="0"/>
              <a:buChar char="•"/>
            </a:pPr>
            <a:r>
              <a:rPr lang="en-IN" sz="1200" kern="1200" dirty="0">
                <a:solidFill>
                  <a:schemeClr val="tx1"/>
                </a:solidFill>
                <a:effectLst/>
                <a:latin typeface="+mn-lt"/>
                <a:ea typeface="+mn-ea"/>
                <a:cs typeface="+mn-cs"/>
              </a:rPr>
              <a:t>when moving straight</a:t>
            </a:r>
            <a:endParaRPr lang="en-IN" sz="1000" kern="1200" dirty="0">
              <a:solidFill>
                <a:schemeClr val="tx1"/>
              </a:solidFill>
              <a:effectLst/>
              <a:latin typeface="+mn-lt"/>
              <a:ea typeface="+mn-ea"/>
              <a:cs typeface="+mn-cs"/>
            </a:endParaRPr>
          </a:p>
          <a:p>
            <a:pPr marL="628650" lvl="1" indent="-171450" fontAlgn="auto">
              <a:buFont typeface="Arial" panose="020B0604020202020204" pitchFamily="34" charset="0"/>
              <a:buChar char="•"/>
            </a:pPr>
            <a:r>
              <a:rPr lang="en-IN" sz="1200" kern="1200" dirty="0">
                <a:solidFill>
                  <a:schemeClr val="tx1"/>
                </a:solidFill>
                <a:effectLst/>
                <a:latin typeface="+mn-lt"/>
                <a:ea typeface="+mn-ea"/>
                <a:cs typeface="+mn-cs"/>
              </a:rPr>
              <a:t>When moving one correct angle to the right corresponds to the link ratio AK/AB and angle </a:t>
            </a:r>
            <a:r>
              <a:rPr lang="en-IN" sz="1200" kern="1200" dirty="0">
                <a:solidFill>
                  <a:schemeClr val="tx1"/>
                </a:solidFill>
                <a:effectLst/>
                <a:latin typeface="+mn-lt"/>
                <a:ea typeface="+mn-ea"/>
                <a:cs typeface="+mn-cs"/>
                <a:sym typeface="Symbol" panose="05050102010706020507" pitchFamily="18" charset="2"/>
              </a:rPr>
              <a:t></a:t>
            </a:r>
            <a:r>
              <a:rPr lang="en-IN" sz="1200" kern="1200" dirty="0">
                <a:solidFill>
                  <a:schemeClr val="tx1"/>
                </a:solidFill>
                <a:effectLst/>
                <a:latin typeface="+mn-lt"/>
                <a:ea typeface="+mn-ea"/>
                <a:cs typeface="+mn-cs"/>
              </a:rPr>
              <a:t>.</a:t>
            </a:r>
            <a:endParaRPr lang="en-IN" sz="1000" kern="1200" dirty="0">
              <a:solidFill>
                <a:schemeClr val="tx1"/>
              </a:solidFill>
              <a:effectLst/>
              <a:latin typeface="+mn-lt"/>
              <a:ea typeface="+mn-ea"/>
              <a:cs typeface="+mn-cs"/>
            </a:endParaRPr>
          </a:p>
          <a:p>
            <a:pPr marL="628650" lvl="1" indent="-171450" fontAlgn="auto">
              <a:buFont typeface="Arial" panose="020B0604020202020204" pitchFamily="34" charset="0"/>
              <a:buChar char="•"/>
            </a:pPr>
            <a:r>
              <a:rPr lang="en-IN" sz="1200" kern="1200" dirty="0">
                <a:solidFill>
                  <a:schemeClr val="tx1"/>
                </a:solidFill>
                <a:effectLst/>
                <a:latin typeface="+mn-lt"/>
                <a:ea typeface="+mn-ea"/>
                <a:cs typeface="+mn-cs"/>
              </a:rPr>
              <a:t>Similar position when moving to the left.</a:t>
            </a:r>
            <a:endParaRPr lang="en-IN" sz="1000" kern="1200" dirty="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55291B92-D7CC-41AF-BA4B-02330AC76C1E}" type="slidenum">
              <a:rPr lang="en-IN" smtClean="0"/>
              <a:pPr/>
              <a:t>68</a:t>
            </a:fld>
            <a:endParaRPr lang="en-IN"/>
          </a:p>
        </p:txBody>
      </p:sp>
    </p:spTree>
    <p:extLst>
      <p:ext uri="{BB962C8B-B14F-4D97-AF65-F5344CB8AC3E}">
        <p14:creationId xmlns:p14="http://schemas.microsoft.com/office/powerpoint/2010/main" xmlns="" val="429397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78AF96-4080-4EDC-9582-54EC5277F623}" type="datetime1">
              <a:rPr lang="en-IN" smtClean="0"/>
              <a:pPr/>
              <a:t>23-02-2020</a:t>
            </a:fld>
            <a:endParaRPr lang="en-IN"/>
          </a:p>
        </p:txBody>
      </p:sp>
      <p:sp>
        <p:nvSpPr>
          <p:cNvPr id="5" name="Footer Placeholder 4"/>
          <p:cNvSpPr>
            <a:spLocks noGrp="1"/>
          </p:cNvSpPr>
          <p:nvPr>
            <p:ph type="ftr" sz="quarter" idx="11"/>
          </p:nvPr>
        </p:nvSpPr>
        <p:spPr/>
        <p:txBody>
          <a:bodyPr/>
          <a:lstStyle/>
          <a:p>
            <a:r>
              <a:rPr lang="en-IN"/>
              <a:t>Pavana, Assistant Professor, Dept. of ME, SJEC</a:t>
            </a:r>
          </a:p>
        </p:txBody>
      </p:sp>
      <p:sp>
        <p:nvSpPr>
          <p:cNvPr id="6" name="Slide Number Placeholder 5"/>
          <p:cNvSpPr>
            <a:spLocks noGrp="1"/>
          </p:cNvSpPr>
          <p:nvPr>
            <p:ph type="sldNum" sz="quarter" idx="12"/>
          </p:nvPr>
        </p:nvSpPr>
        <p:spPr/>
        <p:txBody>
          <a:bodyPr/>
          <a:lstStyle/>
          <a:p>
            <a:fld id="{DD7BB4AB-C194-4086-8137-E9CE68CA0D5D}" type="slidenum">
              <a:rPr lang="en-IN" smtClean="0"/>
              <a:pPr/>
              <a:t>‹#›</a:t>
            </a:fld>
            <a:endParaRPr lang="en-IN"/>
          </a:p>
        </p:txBody>
      </p:sp>
    </p:spTree>
    <p:extLst>
      <p:ext uri="{BB962C8B-B14F-4D97-AF65-F5344CB8AC3E}">
        <p14:creationId xmlns:p14="http://schemas.microsoft.com/office/powerpoint/2010/main" xmlns="" val="65695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A54A5F-147B-4A43-A4F8-3EBA6BCEA949}" type="datetime1">
              <a:rPr lang="en-IN" smtClean="0"/>
              <a:pPr/>
              <a:t>23-02-2020</a:t>
            </a:fld>
            <a:endParaRPr lang="en-IN"/>
          </a:p>
        </p:txBody>
      </p:sp>
      <p:sp>
        <p:nvSpPr>
          <p:cNvPr id="5" name="Footer Placeholder 4"/>
          <p:cNvSpPr>
            <a:spLocks noGrp="1"/>
          </p:cNvSpPr>
          <p:nvPr>
            <p:ph type="ftr" sz="quarter" idx="11"/>
          </p:nvPr>
        </p:nvSpPr>
        <p:spPr/>
        <p:txBody>
          <a:bodyPr/>
          <a:lstStyle/>
          <a:p>
            <a:r>
              <a:rPr lang="en-IN"/>
              <a:t>Pavana, Assistant Professor, Dept. of ME, SJEC</a:t>
            </a:r>
          </a:p>
        </p:txBody>
      </p:sp>
      <p:sp>
        <p:nvSpPr>
          <p:cNvPr id="6" name="Slide Number Placeholder 5"/>
          <p:cNvSpPr>
            <a:spLocks noGrp="1"/>
          </p:cNvSpPr>
          <p:nvPr>
            <p:ph type="sldNum" sz="quarter" idx="12"/>
          </p:nvPr>
        </p:nvSpPr>
        <p:spPr/>
        <p:txBody>
          <a:bodyPr/>
          <a:lstStyle/>
          <a:p>
            <a:fld id="{DD7BB4AB-C194-4086-8137-E9CE68CA0D5D}" type="slidenum">
              <a:rPr lang="en-IN" smtClean="0"/>
              <a:pPr/>
              <a:t>‹#›</a:t>
            </a:fld>
            <a:endParaRPr lang="en-IN"/>
          </a:p>
        </p:txBody>
      </p:sp>
    </p:spTree>
    <p:extLst>
      <p:ext uri="{BB962C8B-B14F-4D97-AF65-F5344CB8AC3E}">
        <p14:creationId xmlns:p14="http://schemas.microsoft.com/office/powerpoint/2010/main" xmlns="" val="258863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38C7E4-D516-4257-8D17-A0493C8000D1}" type="datetime1">
              <a:rPr lang="en-IN" smtClean="0"/>
              <a:pPr/>
              <a:t>23-02-2020</a:t>
            </a:fld>
            <a:endParaRPr lang="en-IN"/>
          </a:p>
        </p:txBody>
      </p:sp>
      <p:sp>
        <p:nvSpPr>
          <p:cNvPr id="5" name="Footer Placeholder 4"/>
          <p:cNvSpPr>
            <a:spLocks noGrp="1"/>
          </p:cNvSpPr>
          <p:nvPr>
            <p:ph type="ftr" sz="quarter" idx="11"/>
          </p:nvPr>
        </p:nvSpPr>
        <p:spPr/>
        <p:txBody>
          <a:bodyPr/>
          <a:lstStyle/>
          <a:p>
            <a:r>
              <a:rPr lang="en-IN"/>
              <a:t>Pavana, Assistant Professor, Dept. of ME, SJEC</a:t>
            </a:r>
          </a:p>
        </p:txBody>
      </p:sp>
      <p:sp>
        <p:nvSpPr>
          <p:cNvPr id="6" name="Slide Number Placeholder 5"/>
          <p:cNvSpPr>
            <a:spLocks noGrp="1"/>
          </p:cNvSpPr>
          <p:nvPr>
            <p:ph type="sldNum" sz="quarter" idx="12"/>
          </p:nvPr>
        </p:nvSpPr>
        <p:spPr/>
        <p:txBody>
          <a:bodyPr/>
          <a:lstStyle/>
          <a:p>
            <a:fld id="{DD7BB4AB-C194-4086-8137-E9CE68CA0D5D}" type="slidenum">
              <a:rPr lang="en-IN" smtClean="0"/>
              <a:pPr/>
              <a:t>‹#›</a:t>
            </a:fld>
            <a:endParaRPr lang="en-IN"/>
          </a:p>
        </p:txBody>
      </p:sp>
    </p:spTree>
    <p:extLst>
      <p:ext uri="{BB962C8B-B14F-4D97-AF65-F5344CB8AC3E}">
        <p14:creationId xmlns:p14="http://schemas.microsoft.com/office/powerpoint/2010/main" xmlns="" val="2751975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FBE0E-951C-487F-A8D8-BAC0585B5648}" type="datetime1">
              <a:rPr lang="en-IN" smtClean="0"/>
              <a:pPr/>
              <a:t>23-02-2020</a:t>
            </a:fld>
            <a:endParaRPr lang="en-IN"/>
          </a:p>
        </p:txBody>
      </p:sp>
      <p:sp>
        <p:nvSpPr>
          <p:cNvPr id="5" name="Footer Placeholder 4"/>
          <p:cNvSpPr>
            <a:spLocks noGrp="1"/>
          </p:cNvSpPr>
          <p:nvPr>
            <p:ph type="ftr" sz="quarter" idx="11"/>
          </p:nvPr>
        </p:nvSpPr>
        <p:spPr/>
        <p:txBody>
          <a:bodyPr/>
          <a:lstStyle/>
          <a:p>
            <a:r>
              <a:rPr lang="en-IN"/>
              <a:t>Pavana, Assistant Professor, Dept. of ME, SJEC</a:t>
            </a:r>
          </a:p>
        </p:txBody>
      </p:sp>
      <p:sp>
        <p:nvSpPr>
          <p:cNvPr id="6" name="Slide Number Placeholder 5"/>
          <p:cNvSpPr>
            <a:spLocks noGrp="1"/>
          </p:cNvSpPr>
          <p:nvPr>
            <p:ph type="sldNum" sz="quarter" idx="12"/>
          </p:nvPr>
        </p:nvSpPr>
        <p:spPr/>
        <p:txBody>
          <a:bodyPr/>
          <a:lstStyle/>
          <a:p>
            <a:fld id="{DD7BB4AB-C194-4086-8137-E9CE68CA0D5D}" type="slidenum">
              <a:rPr lang="en-IN" smtClean="0"/>
              <a:pPr/>
              <a:t>‹#›</a:t>
            </a:fld>
            <a:endParaRPr lang="en-IN"/>
          </a:p>
        </p:txBody>
      </p:sp>
    </p:spTree>
    <p:extLst>
      <p:ext uri="{BB962C8B-B14F-4D97-AF65-F5344CB8AC3E}">
        <p14:creationId xmlns:p14="http://schemas.microsoft.com/office/powerpoint/2010/main" xmlns="" val="114396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984750-03F0-4CDE-A2E8-0BDEF8E3C6F0}" type="datetime1">
              <a:rPr lang="en-IN" smtClean="0"/>
              <a:pPr/>
              <a:t>23-02-2020</a:t>
            </a:fld>
            <a:endParaRPr lang="en-IN"/>
          </a:p>
        </p:txBody>
      </p:sp>
      <p:sp>
        <p:nvSpPr>
          <p:cNvPr id="5" name="Footer Placeholder 4"/>
          <p:cNvSpPr>
            <a:spLocks noGrp="1"/>
          </p:cNvSpPr>
          <p:nvPr>
            <p:ph type="ftr" sz="quarter" idx="11"/>
          </p:nvPr>
        </p:nvSpPr>
        <p:spPr/>
        <p:txBody>
          <a:bodyPr/>
          <a:lstStyle/>
          <a:p>
            <a:r>
              <a:rPr lang="en-IN"/>
              <a:t>Pavana, Assistant Professor, Dept. of ME, SJEC</a:t>
            </a:r>
          </a:p>
        </p:txBody>
      </p:sp>
      <p:sp>
        <p:nvSpPr>
          <p:cNvPr id="6" name="Slide Number Placeholder 5"/>
          <p:cNvSpPr>
            <a:spLocks noGrp="1"/>
          </p:cNvSpPr>
          <p:nvPr>
            <p:ph type="sldNum" sz="quarter" idx="12"/>
          </p:nvPr>
        </p:nvSpPr>
        <p:spPr/>
        <p:txBody>
          <a:bodyPr/>
          <a:lstStyle/>
          <a:p>
            <a:fld id="{DD7BB4AB-C194-4086-8137-E9CE68CA0D5D}" type="slidenum">
              <a:rPr lang="en-IN" smtClean="0"/>
              <a:pPr/>
              <a:t>‹#›</a:t>
            </a:fld>
            <a:endParaRPr lang="en-IN"/>
          </a:p>
        </p:txBody>
      </p:sp>
    </p:spTree>
    <p:extLst>
      <p:ext uri="{BB962C8B-B14F-4D97-AF65-F5344CB8AC3E}">
        <p14:creationId xmlns:p14="http://schemas.microsoft.com/office/powerpoint/2010/main" xmlns="" val="4142344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340D72-AB7D-4817-ADAF-F6321DA001C5}" type="datetime1">
              <a:rPr lang="en-IN" smtClean="0"/>
              <a:pPr/>
              <a:t>23-02-2020</a:t>
            </a:fld>
            <a:endParaRPr lang="en-IN"/>
          </a:p>
        </p:txBody>
      </p:sp>
      <p:sp>
        <p:nvSpPr>
          <p:cNvPr id="6" name="Footer Placeholder 5"/>
          <p:cNvSpPr>
            <a:spLocks noGrp="1"/>
          </p:cNvSpPr>
          <p:nvPr>
            <p:ph type="ftr" sz="quarter" idx="11"/>
          </p:nvPr>
        </p:nvSpPr>
        <p:spPr/>
        <p:txBody>
          <a:bodyPr/>
          <a:lstStyle/>
          <a:p>
            <a:r>
              <a:rPr lang="en-IN"/>
              <a:t>Pavana, Assistant Professor, Dept. of ME, SJEC</a:t>
            </a:r>
          </a:p>
        </p:txBody>
      </p:sp>
      <p:sp>
        <p:nvSpPr>
          <p:cNvPr id="7" name="Slide Number Placeholder 6"/>
          <p:cNvSpPr>
            <a:spLocks noGrp="1"/>
          </p:cNvSpPr>
          <p:nvPr>
            <p:ph type="sldNum" sz="quarter" idx="12"/>
          </p:nvPr>
        </p:nvSpPr>
        <p:spPr/>
        <p:txBody>
          <a:bodyPr/>
          <a:lstStyle/>
          <a:p>
            <a:fld id="{DD7BB4AB-C194-4086-8137-E9CE68CA0D5D}" type="slidenum">
              <a:rPr lang="en-IN" smtClean="0"/>
              <a:pPr/>
              <a:t>‹#›</a:t>
            </a:fld>
            <a:endParaRPr lang="en-IN"/>
          </a:p>
        </p:txBody>
      </p:sp>
    </p:spTree>
    <p:extLst>
      <p:ext uri="{BB962C8B-B14F-4D97-AF65-F5344CB8AC3E}">
        <p14:creationId xmlns:p14="http://schemas.microsoft.com/office/powerpoint/2010/main" xmlns="" val="546087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41C02C-24D7-4E5D-9F9A-A3630EEB8451}" type="datetime1">
              <a:rPr lang="en-IN" smtClean="0"/>
              <a:pPr/>
              <a:t>23-02-2020</a:t>
            </a:fld>
            <a:endParaRPr lang="en-IN"/>
          </a:p>
        </p:txBody>
      </p:sp>
      <p:sp>
        <p:nvSpPr>
          <p:cNvPr id="8" name="Footer Placeholder 7"/>
          <p:cNvSpPr>
            <a:spLocks noGrp="1"/>
          </p:cNvSpPr>
          <p:nvPr>
            <p:ph type="ftr" sz="quarter" idx="11"/>
          </p:nvPr>
        </p:nvSpPr>
        <p:spPr/>
        <p:txBody>
          <a:bodyPr/>
          <a:lstStyle/>
          <a:p>
            <a:r>
              <a:rPr lang="en-IN"/>
              <a:t>Pavana, Assistant Professor, Dept. of ME, SJEC</a:t>
            </a:r>
          </a:p>
        </p:txBody>
      </p:sp>
      <p:sp>
        <p:nvSpPr>
          <p:cNvPr id="9" name="Slide Number Placeholder 8"/>
          <p:cNvSpPr>
            <a:spLocks noGrp="1"/>
          </p:cNvSpPr>
          <p:nvPr>
            <p:ph type="sldNum" sz="quarter" idx="12"/>
          </p:nvPr>
        </p:nvSpPr>
        <p:spPr/>
        <p:txBody>
          <a:bodyPr/>
          <a:lstStyle/>
          <a:p>
            <a:fld id="{DD7BB4AB-C194-4086-8137-E9CE68CA0D5D}" type="slidenum">
              <a:rPr lang="en-IN" smtClean="0"/>
              <a:pPr/>
              <a:t>‹#›</a:t>
            </a:fld>
            <a:endParaRPr lang="en-IN"/>
          </a:p>
        </p:txBody>
      </p:sp>
    </p:spTree>
    <p:extLst>
      <p:ext uri="{BB962C8B-B14F-4D97-AF65-F5344CB8AC3E}">
        <p14:creationId xmlns:p14="http://schemas.microsoft.com/office/powerpoint/2010/main" xmlns="" val="442660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9A04FF-FCE6-469D-9FDC-047F07D37138}" type="datetime1">
              <a:rPr lang="en-IN" smtClean="0"/>
              <a:pPr/>
              <a:t>23-02-2020</a:t>
            </a:fld>
            <a:endParaRPr lang="en-IN"/>
          </a:p>
        </p:txBody>
      </p:sp>
      <p:sp>
        <p:nvSpPr>
          <p:cNvPr id="4" name="Footer Placeholder 3"/>
          <p:cNvSpPr>
            <a:spLocks noGrp="1"/>
          </p:cNvSpPr>
          <p:nvPr>
            <p:ph type="ftr" sz="quarter" idx="11"/>
          </p:nvPr>
        </p:nvSpPr>
        <p:spPr/>
        <p:txBody>
          <a:bodyPr/>
          <a:lstStyle/>
          <a:p>
            <a:r>
              <a:rPr lang="en-IN"/>
              <a:t>Pavana, Assistant Professor, Dept. of ME, SJEC</a:t>
            </a:r>
          </a:p>
        </p:txBody>
      </p:sp>
      <p:sp>
        <p:nvSpPr>
          <p:cNvPr id="5" name="Slide Number Placeholder 4"/>
          <p:cNvSpPr>
            <a:spLocks noGrp="1"/>
          </p:cNvSpPr>
          <p:nvPr>
            <p:ph type="sldNum" sz="quarter" idx="12"/>
          </p:nvPr>
        </p:nvSpPr>
        <p:spPr/>
        <p:txBody>
          <a:bodyPr/>
          <a:lstStyle/>
          <a:p>
            <a:fld id="{DD7BB4AB-C194-4086-8137-E9CE68CA0D5D}" type="slidenum">
              <a:rPr lang="en-IN" smtClean="0"/>
              <a:pPr/>
              <a:t>‹#›</a:t>
            </a:fld>
            <a:endParaRPr lang="en-IN"/>
          </a:p>
        </p:txBody>
      </p:sp>
    </p:spTree>
    <p:extLst>
      <p:ext uri="{BB962C8B-B14F-4D97-AF65-F5344CB8AC3E}">
        <p14:creationId xmlns:p14="http://schemas.microsoft.com/office/powerpoint/2010/main" xmlns="" val="209255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a:t>
            </a:fld>
            <a:endParaRPr lang="en-IN"/>
          </a:p>
        </p:txBody>
      </p:sp>
    </p:spTree>
    <p:extLst>
      <p:ext uri="{BB962C8B-B14F-4D97-AF65-F5344CB8AC3E}">
        <p14:creationId xmlns:p14="http://schemas.microsoft.com/office/powerpoint/2010/main" xmlns="" val="204145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347B62D-BA3D-4896-9C6A-DBBE822267C2}" type="datetime1">
              <a:rPr lang="en-IN" smtClean="0"/>
              <a:pPr/>
              <a:t>23-02-2020</a:t>
            </a:fld>
            <a:endParaRPr lang="en-IN"/>
          </a:p>
        </p:txBody>
      </p:sp>
      <p:sp>
        <p:nvSpPr>
          <p:cNvPr id="6" name="Footer Placeholder 5"/>
          <p:cNvSpPr>
            <a:spLocks noGrp="1"/>
          </p:cNvSpPr>
          <p:nvPr>
            <p:ph type="ftr" sz="quarter" idx="11"/>
          </p:nvPr>
        </p:nvSpPr>
        <p:spPr/>
        <p:txBody>
          <a:bodyPr/>
          <a:lstStyle/>
          <a:p>
            <a:r>
              <a:rPr lang="en-IN"/>
              <a:t>Pavana, Assistant Professor, Dept. of ME, SJEC</a:t>
            </a:r>
          </a:p>
        </p:txBody>
      </p:sp>
      <p:sp>
        <p:nvSpPr>
          <p:cNvPr id="7" name="Slide Number Placeholder 6"/>
          <p:cNvSpPr>
            <a:spLocks noGrp="1"/>
          </p:cNvSpPr>
          <p:nvPr>
            <p:ph type="sldNum" sz="quarter" idx="12"/>
          </p:nvPr>
        </p:nvSpPr>
        <p:spPr/>
        <p:txBody>
          <a:bodyPr/>
          <a:lstStyle/>
          <a:p>
            <a:fld id="{DD7BB4AB-C194-4086-8137-E9CE68CA0D5D}" type="slidenum">
              <a:rPr lang="en-IN" smtClean="0"/>
              <a:pPr/>
              <a:t>‹#›</a:t>
            </a:fld>
            <a:endParaRPr lang="en-IN"/>
          </a:p>
        </p:txBody>
      </p:sp>
    </p:spTree>
    <p:extLst>
      <p:ext uri="{BB962C8B-B14F-4D97-AF65-F5344CB8AC3E}">
        <p14:creationId xmlns:p14="http://schemas.microsoft.com/office/powerpoint/2010/main" xmlns="" val="3673610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9CBACA-68FE-4BA5-A253-554036E03473}" type="datetime1">
              <a:rPr lang="en-IN" smtClean="0"/>
              <a:pPr/>
              <a:t>23-02-2020</a:t>
            </a:fld>
            <a:endParaRPr lang="en-IN"/>
          </a:p>
        </p:txBody>
      </p:sp>
      <p:sp>
        <p:nvSpPr>
          <p:cNvPr id="6" name="Footer Placeholder 5"/>
          <p:cNvSpPr>
            <a:spLocks noGrp="1"/>
          </p:cNvSpPr>
          <p:nvPr>
            <p:ph type="ftr" sz="quarter" idx="11"/>
          </p:nvPr>
        </p:nvSpPr>
        <p:spPr/>
        <p:txBody>
          <a:bodyPr/>
          <a:lstStyle/>
          <a:p>
            <a:r>
              <a:rPr lang="en-IN"/>
              <a:t>Pavana, Assistant Professor, Dept. of ME, SJEC</a:t>
            </a:r>
          </a:p>
        </p:txBody>
      </p:sp>
      <p:sp>
        <p:nvSpPr>
          <p:cNvPr id="7" name="Slide Number Placeholder 6"/>
          <p:cNvSpPr>
            <a:spLocks noGrp="1"/>
          </p:cNvSpPr>
          <p:nvPr>
            <p:ph type="sldNum" sz="quarter" idx="12"/>
          </p:nvPr>
        </p:nvSpPr>
        <p:spPr/>
        <p:txBody>
          <a:bodyPr/>
          <a:lstStyle/>
          <a:p>
            <a:fld id="{DD7BB4AB-C194-4086-8137-E9CE68CA0D5D}" type="slidenum">
              <a:rPr lang="en-IN" smtClean="0"/>
              <a:pPr/>
              <a:t>‹#›</a:t>
            </a:fld>
            <a:endParaRPr lang="en-IN"/>
          </a:p>
        </p:txBody>
      </p:sp>
    </p:spTree>
    <p:extLst>
      <p:ext uri="{BB962C8B-B14F-4D97-AF65-F5344CB8AC3E}">
        <p14:creationId xmlns:p14="http://schemas.microsoft.com/office/powerpoint/2010/main" xmlns="" val="3746892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EFFACB-F8FF-41A4-82D9-E4D58A9A8564}" type="datetime1">
              <a:rPr lang="en-IN" smtClean="0"/>
              <a:pPr/>
              <a:t>23-02-2020</a:t>
            </a:fld>
            <a:endParaRPr lang="en-IN"/>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Pavana, Assistant Professor, Dept. of ME, SJEC</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7BB4AB-C194-4086-8137-E9CE68CA0D5D}" type="slidenum">
              <a:rPr lang="en-IN" smtClean="0"/>
              <a:pPr/>
              <a:t>‹#›</a:t>
            </a:fld>
            <a:endParaRPr lang="en-IN"/>
          </a:p>
        </p:txBody>
      </p:sp>
    </p:spTree>
    <p:extLst>
      <p:ext uri="{BB962C8B-B14F-4D97-AF65-F5344CB8AC3E}">
        <p14:creationId xmlns:p14="http://schemas.microsoft.com/office/powerpoint/2010/main" xmlns="" val="3381539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gif"/><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emf"/><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gif"/></Relationships>
</file>

<file path=ppt/slides/_rels/slide2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hyperlink" Target="Videos/Watts%20Mechanism.web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hyperlink" Target="Videos/Oscillating%20Cylinder%20%20V-Twin%20Steam%20%20Engine..webm" TargetMode="Externa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8.gif"/><Relationship Id="rId5" Type="http://schemas.openxmlformats.org/officeDocument/2006/relationships/image" Target="../media/image57.gi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video" Target="file:///C:\Documents%20and%20Settings\acer\My%20Documents\Teaching\254222%20Machinery\Lectures%20-%20Matt\inverted_sc_assembly.avi" TargetMode="Externa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hyperlink" Target="Videos/Whitworth%20Quick%20Return%20Mechanism.mp4" TargetMode="External"/><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hyperlink" Target="Videos/Rotary%20Engine%20Inner%20Workings.webm"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ocuments%20and%20Settings\acer\My%20Documents\Teaching\254222%20Machinery\Lectures%20-%20Matt\inverted_sc3_assembly.avi" TargetMode="External"/><Relationship Id="rId1" Type="http://schemas.openxmlformats.org/officeDocument/2006/relationships/vmlDrawing" Target="../drawings/vmlDrawing5.vml"/><Relationship Id="rId5" Type="http://schemas.openxmlformats.org/officeDocument/2006/relationships/image" Target="../media/image66.png"/><Relationship Id="rId4"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gi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hyperlink" Target="Videos/double_slider-crank.wmv" TargetMode="Externa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75.gif"/><Relationship Id="rId5" Type="http://schemas.openxmlformats.org/officeDocument/2006/relationships/image" Target="../media/image74.png"/><Relationship Id="rId4" Type="http://schemas.openxmlformats.org/officeDocument/2006/relationships/oleObject" Target="../embeddings/oleObject9.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hyperlink" Target="Videos/Scotch%20Yoke,(isko&#231;%20mekanizmasi)%20%5bwww.keepvid.com%5d.mp4" TargetMode="External"/><Relationship Id="rId5" Type="http://schemas.openxmlformats.org/officeDocument/2006/relationships/image" Target="../media/image79.gif"/><Relationship Id="rId4" Type="http://schemas.openxmlformats.org/officeDocument/2006/relationships/image" Target="../media/image78.gi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1.v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oleObject" Target="../embeddings/oleObject16.bin"/></Relationships>
</file>

<file path=ppt/slides/_rels/slide5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hyperlink" Target="Videos/Drag%20Link%20.mp4"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oleObject" Target="../embeddings/oleObject18.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hyperlink" Target="Videos/Peaucellier_s%20linkage%20(www.howround.com)%20%5bwww.keepvid.com%5d.flv" TargetMode="External"/><Relationship Id="rId5" Type="http://schemas.openxmlformats.org/officeDocument/2006/relationships/image" Target="../media/image101.gif"/><Relationship Id="rId4" Type="http://schemas.openxmlformats.org/officeDocument/2006/relationships/image" Target="../media/image100.gif"/></Relationships>
</file>

<file path=ppt/slides/_rels/slide6.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gif"/></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oleObject" Target="../embeddings/oleObject22.bin"/><Relationship Id="rId4" Type="http://schemas.openxmlformats.org/officeDocument/2006/relationships/oleObject" Target="../embeddings/oleObject21.bin"/></Relationships>
</file>

<file path=ppt/slides/_rels/slide61.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hyperlink" Target="Videos/Automatic%20turret%20indexing%20mechanism.flv" TargetMode="Externa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111.gif"/><Relationship Id="rId4" Type="http://schemas.openxmlformats.org/officeDocument/2006/relationships/image" Target="../media/image110.gi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hyperlink" Target="Videos/toggle.wmv"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5.jpe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114.jpeg"/><Relationship Id="rId5" Type="http://schemas.openxmlformats.org/officeDocument/2006/relationships/hyperlink" Target="Videos/PANTOGRAPH.wmv" TargetMode="External"/><Relationship Id="rId4" Type="http://schemas.openxmlformats.org/officeDocument/2006/relationships/oleObject" Target="../embeddings/oleObject25.bin"/></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oleObject" Target="../embeddings/oleObject26.bin"/></Relationships>
</file>

<file path=ppt/slides/_rels/slide6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1.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44061"/>
            <a:ext cx="9144000" cy="1245065"/>
          </a:xfrm>
        </p:spPr>
        <p:txBody>
          <a:bodyPr>
            <a:normAutofit fontScale="90000"/>
          </a:bodyPr>
          <a:lstStyle/>
          <a:p>
            <a:r>
              <a:rPr lang="en-IN" dirty="0"/>
              <a:t>Kinematics of Machine (15ME42)</a:t>
            </a:r>
          </a:p>
        </p:txBody>
      </p:sp>
      <p:sp>
        <p:nvSpPr>
          <p:cNvPr id="3" name="Subtitle 2"/>
          <p:cNvSpPr>
            <a:spLocks noGrp="1"/>
          </p:cNvSpPr>
          <p:nvPr>
            <p:ph type="subTitle" idx="1"/>
          </p:nvPr>
        </p:nvSpPr>
        <p:spPr>
          <a:xfrm>
            <a:off x="604912" y="2518825"/>
            <a:ext cx="10986867" cy="3853841"/>
          </a:xfrm>
        </p:spPr>
        <p:txBody>
          <a:bodyPr>
            <a:normAutofit fontScale="92500" lnSpcReduction="20000"/>
          </a:bodyPr>
          <a:lstStyle/>
          <a:p>
            <a:pPr algn="l"/>
            <a:r>
              <a:rPr lang="en-IN" b="1" u="sng" dirty="0"/>
              <a:t>Course objectives</a:t>
            </a:r>
          </a:p>
          <a:p>
            <a:pPr algn="l"/>
            <a:r>
              <a:rPr lang="en-IN" b="1" dirty="0"/>
              <a:t>Students will</a:t>
            </a:r>
          </a:p>
          <a:p>
            <a:pPr algn="l"/>
            <a:r>
              <a:rPr lang="en-IN" dirty="0"/>
              <a:t>1. Familiarize with mechanisms and motion analysis of mechanisms.</a:t>
            </a:r>
          </a:p>
          <a:p>
            <a:pPr algn="l"/>
            <a:r>
              <a:rPr lang="en-IN" dirty="0"/>
              <a:t>2. Understand methods of mechanism motion analysis and their characteristics.</a:t>
            </a:r>
          </a:p>
          <a:p>
            <a:pPr algn="l"/>
            <a:r>
              <a:rPr lang="en-IN" dirty="0"/>
              <a:t>3. Analyse motion of planar mechanisms, gears, gear trains and cams.</a:t>
            </a:r>
          </a:p>
          <a:p>
            <a:pPr algn="l"/>
            <a:r>
              <a:rPr lang="en-IN" b="1" u="sng" dirty="0"/>
              <a:t>Course outcomes</a:t>
            </a:r>
          </a:p>
          <a:p>
            <a:pPr algn="l"/>
            <a:r>
              <a:rPr lang="en-IN" b="1" dirty="0"/>
              <a:t>Students will be able to</a:t>
            </a:r>
          </a:p>
          <a:p>
            <a:pPr algn="l"/>
            <a:r>
              <a:rPr lang="en-IN" dirty="0"/>
              <a:t>1. Identify mechanisms with basic understanding of motion.</a:t>
            </a:r>
          </a:p>
          <a:p>
            <a:pPr algn="l"/>
            <a:r>
              <a:rPr lang="en-IN" dirty="0"/>
              <a:t>2. Comprehend motion analysis of planar mechanisms, gears, gear trains and cams.</a:t>
            </a:r>
          </a:p>
          <a:p>
            <a:pPr algn="l"/>
            <a:r>
              <a:rPr lang="en-IN" dirty="0"/>
              <a:t>3. Carry out motion analysis of planar mechanisms, gears, gear trains and cams.</a:t>
            </a:r>
          </a:p>
        </p:txBody>
      </p:sp>
      <p:pic>
        <p:nvPicPr>
          <p:cNvPr id="5" name="Picture 4" descr="gea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872025" y="446336"/>
            <a:ext cx="1929964" cy="1248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57511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b="1" dirty="0"/>
              <a:t>Kinematic chain</a:t>
            </a:r>
            <a:r>
              <a:rPr lang="en-US" altLang="en-US" dirty="0"/>
              <a:t> </a:t>
            </a:r>
          </a:p>
        </p:txBody>
      </p:sp>
      <p:sp>
        <p:nvSpPr>
          <p:cNvPr id="20483" name="Rectangle 3"/>
          <p:cNvSpPr>
            <a:spLocks noGrp="1" noChangeArrowheads="1"/>
          </p:cNvSpPr>
          <p:nvPr>
            <p:ph type="body" idx="1"/>
          </p:nvPr>
        </p:nvSpPr>
        <p:spPr>
          <a:xfrm>
            <a:off x="838200" y="1375459"/>
            <a:ext cx="10515600" cy="2521292"/>
          </a:xfrm>
        </p:spPr>
        <p:txBody>
          <a:bodyPr>
            <a:normAutofit lnSpcReduction="10000"/>
          </a:bodyPr>
          <a:lstStyle/>
          <a:p>
            <a:pPr algn="just" eaLnBrk="1" hangingPunct="1"/>
            <a:r>
              <a:rPr lang="en-US" altLang="en-US" dirty="0">
                <a:solidFill>
                  <a:srgbClr val="FF0000"/>
                </a:solidFill>
              </a:rPr>
              <a:t>Combination of kinematic pairs, </a:t>
            </a:r>
            <a:r>
              <a:rPr lang="en-US" altLang="en-US" dirty="0"/>
              <a:t>joined in such a way that each link forms a part of two pairs and the relative motion between the links (elements) is</a:t>
            </a:r>
            <a:r>
              <a:rPr lang="en-US" altLang="en-US" dirty="0">
                <a:solidFill>
                  <a:srgbClr val="FF0000"/>
                </a:solidFill>
              </a:rPr>
              <a:t> completely or successfully constrained.</a:t>
            </a:r>
            <a:r>
              <a:rPr lang="en-US" altLang="en-US" dirty="0"/>
              <a:t> </a:t>
            </a:r>
          </a:p>
          <a:p>
            <a:pPr algn="just" eaLnBrk="1" hangingPunct="1"/>
            <a:r>
              <a:rPr lang="en-US" altLang="en-US" dirty="0"/>
              <a:t>They are coupled in such a way that the last link is always joined to the first link to transmit definite motion. </a:t>
            </a:r>
          </a:p>
          <a:p>
            <a:pPr algn="just"/>
            <a:r>
              <a:rPr lang="en-US" altLang="en-US" dirty="0"/>
              <a:t>Example: Slider Crank Mechanism</a:t>
            </a:r>
          </a:p>
          <a:p>
            <a:pPr algn="just" eaLnBrk="1" hangingPunct="1"/>
            <a:endParaRPr lang="en-US" altLang="en-US" dirty="0"/>
          </a:p>
        </p:txBody>
      </p:sp>
      <p:pic>
        <p:nvPicPr>
          <p:cNvPr id="4" name="Picture 4" descr="scan002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92236" y="3874869"/>
            <a:ext cx="6122963" cy="2373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descr="crank2"/>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7762875" y="4309930"/>
            <a:ext cx="3590925" cy="153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6445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to="" calcmode="lin" valueType="num">
                                      <p:cBhvr>
                                        <p:cTn id="7" dur="1" fill="hold"/>
                                        <p:tgtEl>
                                          <p:spTgt spid="2048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 to="" calcmode="lin" valueType="num">
                                      <p:cBhvr>
                                        <p:cTn id="12" dur="1" fill="hold"/>
                                        <p:tgtEl>
                                          <p:spTgt spid="2048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 to="" calcmode="lin" valueType="num">
                                      <p:cBhvr>
                                        <p:cTn id="17" dur="1" fill="hold"/>
                                        <p:tgtEl>
                                          <p:spTgt spid="2048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82018" y="3448933"/>
            <a:ext cx="1956582" cy="45016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2082018" y="1561515"/>
            <a:ext cx="1499382" cy="45016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 Box 4"/>
          <p:cNvSpPr txBox="1">
            <a:spLocks noChangeArrowheads="1"/>
          </p:cNvSpPr>
          <p:nvPr/>
        </p:nvSpPr>
        <p:spPr bwMode="auto">
          <a:xfrm>
            <a:off x="295423" y="124263"/>
            <a:ext cx="11535506" cy="6740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a:solidFill>
                  <a:schemeClr val="tx1"/>
                </a:solidFill>
                <a:latin typeface="Comic Sans MS" panose="030F0702030302020204" pitchFamily="66" charset="0"/>
              </a:defRPr>
            </a:lvl1pPr>
            <a:lvl2pPr marL="800100" indent="-34290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171700" indent="-342900">
              <a:defRPr>
                <a:solidFill>
                  <a:schemeClr val="tx1"/>
                </a:solidFill>
                <a:latin typeface="Comic Sans MS" panose="030F0702030302020204" pitchFamily="66" charset="0"/>
              </a:defRPr>
            </a:lvl5pPr>
            <a:lvl6pPr marL="2628900" indent="-342900" eaLnBrk="0" fontAlgn="base" hangingPunct="0">
              <a:spcBef>
                <a:spcPct val="0"/>
              </a:spcBef>
              <a:spcAft>
                <a:spcPct val="0"/>
              </a:spcAft>
              <a:defRPr>
                <a:solidFill>
                  <a:schemeClr val="tx1"/>
                </a:solidFill>
                <a:latin typeface="Comic Sans MS" panose="030F0702030302020204" pitchFamily="66" charset="0"/>
              </a:defRPr>
            </a:lvl6pPr>
            <a:lvl7pPr marL="3086100" indent="-342900" eaLnBrk="0" fontAlgn="base" hangingPunct="0">
              <a:spcBef>
                <a:spcPct val="0"/>
              </a:spcBef>
              <a:spcAft>
                <a:spcPct val="0"/>
              </a:spcAft>
              <a:defRPr>
                <a:solidFill>
                  <a:schemeClr val="tx1"/>
                </a:solidFill>
                <a:latin typeface="Comic Sans MS" panose="030F0702030302020204" pitchFamily="66" charset="0"/>
              </a:defRPr>
            </a:lvl7pPr>
            <a:lvl8pPr marL="3543300" indent="-342900" eaLnBrk="0" fontAlgn="base" hangingPunct="0">
              <a:spcBef>
                <a:spcPct val="0"/>
              </a:spcBef>
              <a:spcAft>
                <a:spcPct val="0"/>
              </a:spcAft>
              <a:defRPr>
                <a:solidFill>
                  <a:schemeClr val="tx1"/>
                </a:solidFill>
                <a:latin typeface="Comic Sans MS" panose="030F0702030302020204" pitchFamily="66" charset="0"/>
              </a:defRPr>
            </a:lvl8pPr>
            <a:lvl9pPr marL="4000500" indent="-342900" eaLnBrk="0" fontAlgn="base" hangingPunct="0">
              <a:spcBef>
                <a:spcPct val="0"/>
              </a:spcBef>
              <a:spcAft>
                <a:spcPct val="0"/>
              </a:spcAft>
              <a:defRPr>
                <a:solidFill>
                  <a:schemeClr val="tx1"/>
                </a:solidFill>
                <a:latin typeface="Comic Sans MS" panose="030F0702030302020204" pitchFamily="66" charset="0"/>
              </a:defRPr>
            </a:lvl9pPr>
          </a:lstStyle>
          <a:p>
            <a:r>
              <a:rPr lang="en-US" altLang="en-US" sz="2400" dirty="0">
                <a:latin typeface="Arial" panose="020B0604020202020204" pitchFamily="34" charset="0"/>
                <a:cs typeface="Arial" panose="020B0604020202020204" pitchFamily="34" charset="0"/>
              </a:rPr>
              <a:t>	If each link is assumed to </a:t>
            </a:r>
            <a:r>
              <a:rPr lang="en-US" altLang="en-US" sz="2400" dirty="0">
                <a:solidFill>
                  <a:srgbClr val="FF0000"/>
                </a:solidFill>
                <a:latin typeface="Arial" panose="020B0604020202020204" pitchFamily="34" charset="0"/>
                <a:cs typeface="Arial" panose="020B0604020202020204" pitchFamily="34" charset="0"/>
              </a:rPr>
              <a:t>form two pairs with two adjacent links</a:t>
            </a:r>
            <a:r>
              <a:rPr lang="en-US" altLang="en-US" sz="2400" dirty="0">
                <a:latin typeface="Arial" panose="020B0604020202020204" pitchFamily="34" charset="0"/>
                <a:cs typeface="Arial" panose="020B0604020202020204" pitchFamily="34" charset="0"/>
              </a:rPr>
              <a:t>, then the relation between the </a:t>
            </a:r>
            <a:r>
              <a:rPr lang="en-US" altLang="en-US" sz="2400" u="sng" dirty="0">
                <a:latin typeface="Arial" panose="020B0604020202020204" pitchFamily="34" charset="0"/>
                <a:cs typeface="Arial" panose="020B0604020202020204" pitchFamily="34" charset="0"/>
              </a:rPr>
              <a:t>number of pairs (p)</a:t>
            </a:r>
            <a:r>
              <a:rPr lang="en-US" altLang="en-US" sz="2400" dirty="0">
                <a:latin typeface="Arial" panose="020B0604020202020204" pitchFamily="34" charset="0"/>
                <a:cs typeface="Arial" panose="020B0604020202020204" pitchFamily="34" charset="0"/>
              </a:rPr>
              <a:t> forming a kinematic chain and the </a:t>
            </a:r>
            <a:r>
              <a:rPr lang="en-US" altLang="en-US" sz="2400" u="sng" dirty="0">
                <a:latin typeface="Arial" panose="020B0604020202020204" pitchFamily="34" charset="0"/>
                <a:cs typeface="Arial" panose="020B0604020202020204" pitchFamily="34" charset="0"/>
              </a:rPr>
              <a:t>number of links (l) </a:t>
            </a:r>
            <a:r>
              <a:rPr lang="en-US" altLang="en-US" sz="2400" dirty="0">
                <a:latin typeface="Arial" panose="020B0604020202020204" pitchFamily="34" charset="0"/>
                <a:cs typeface="Arial" panose="020B0604020202020204" pitchFamily="34" charset="0"/>
              </a:rPr>
              <a:t>may be expressed in the form of an equation:</a:t>
            </a:r>
          </a:p>
          <a:p>
            <a:endParaRPr lang="en-US" altLang="en-US" sz="2400" dirty="0">
              <a:latin typeface="Arial" panose="020B0604020202020204" pitchFamily="34" charset="0"/>
              <a:cs typeface="Arial" panose="020B0604020202020204" pitchFamily="34" charset="0"/>
            </a:endParaRPr>
          </a:p>
          <a:p>
            <a:pPr lvl="4"/>
            <a:r>
              <a:rPr lang="en-US" altLang="en-US" sz="2400" b="1" dirty="0">
                <a:latin typeface="Arial" panose="020B0604020202020204" pitchFamily="34" charset="0"/>
                <a:cs typeface="Arial" panose="020B0604020202020204" pitchFamily="34" charset="0"/>
              </a:rPr>
              <a:t>l = 2 p - 4</a:t>
            </a:r>
            <a:r>
              <a:rPr lang="en-US" altLang="en-US" sz="2400" dirty="0">
                <a:latin typeface="Arial" panose="020B0604020202020204" pitchFamily="34" charset="0"/>
                <a:cs typeface="Arial" panose="020B0604020202020204" pitchFamily="34" charset="0"/>
              </a:rPr>
              <a:t>	………………………. (1)</a:t>
            </a:r>
          </a:p>
          <a:p>
            <a:r>
              <a:rPr lang="en-US" altLang="en-US" sz="2400" dirty="0">
                <a:latin typeface="Arial" panose="020B0604020202020204" pitchFamily="34" charset="0"/>
                <a:cs typeface="Arial" panose="020B0604020202020204" pitchFamily="34" charset="0"/>
              </a:rPr>
              <a:t>	</a:t>
            </a:r>
          </a:p>
          <a:p>
            <a:r>
              <a:rPr lang="en-US" altLang="en-US" sz="2400" dirty="0">
                <a:latin typeface="Arial" panose="020B0604020202020204" pitchFamily="34" charset="0"/>
                <a:cs typeface="Arial" panose="020B0604020202020204" pitchFamily="34" charset="0"/>
              </a:rPr>
              <a:t>Another relation between the number of links (l) and the number of joints (j) which constitute a kinematic chain is given by the expression:</a:t>
            </a:r>
          </a:p>
          <a:p>
            <a:endParaRPr lang="en-US" altLang="en-US" sz="2400" b="1" dirty="0">
              <a:latin typeface="Arial" panose="020B0604020202020204" pitchFamily="34" charset="0"/>
              <a:cs typeface="Arial" panose="020B0604020202020204" pitchFamily="34" charset="0"/>
            </a:endParaRPr>
          </a:p>
          <a:p>
            <a:pPr lvl="4"/>
            <a:r>
              <a:rPr lang="en-US" altLang="en-US" sz="2400" b="1" dirty="0">
                <a:latin typeface="Arial" panose="020B0604020202020204" pitchFamily="34" charset="0"/>
                <a:cs typeface="Arial" panose="020B0604020202020204" pitchFamily="34" charset="0"/>
              </a:rPr>
              <a:t>j = (3/2) l – 2</a:t>
            </a:r>
            <a:r>
              <a:rPr lang="en-US" altLang="en-US" sz="2400" dirty="0">
                <a:latin typeface="Arial" panose="020B0604020202020204" pitchFamily="34" charset="0"/>
                <a:cs typeface="Arial" panose="020B0604020202020204" pitchFamily="34" charset="0"/>
              </a:rPr>
              <a:t>	………………………. (2)</a:t>
            </a:r>
          </a:p>
          <a:p>
            <a:r>
              <a:rPr lang="en-US" altLang="en-US" sz="2400" dirty="0">
                <a:latin typeface="Arial" panose="020B0604020202020204" pitchFamily="34" charset="0"/>
                <a:cs typeface="Arial" panose="020B0604020202020204" pitchFamily="34" charset="0"/>
              </a:rPr>
              <a:t>Note: </a:t>
            </a:r>
          </a:p>
          <a:p>
            <a:pPr lvl="1">
              <a:buFontTx/>
              <a:buAutoNum type="arabicPeriod"/>
            </a:pPr>
            <a:r>
              <a:rPr lang="en-US" altLang="en-US" sz="2200" dirty="0">
                <a:latin typeface="Arial" panose="020B0604020202020204" pitchFamily="34" charset="0"/>
                <a:cs typeface="Arial" panose="020B0604020202020204" pitchFamily="34" charset="0"/>
              </a:rPr>
              <a:t>These two equations are applicable only to kinematic chains, in which </a:t>
            </a:r>
            <a:r>
              <a:rPr lang="en-US" altLang="en-US" sz="2200" dirty="0">
                <a:solidFill>
                  <a:srgbClr val="FF0000"/>
                </a:solidFill>
                <a:latin typeface="Arial" panose="020B0604020202020204" pitchFamily="34" charset="0"/>
                <a:cs typeface="Arial" panose="020B0604020202020204" pitchFamily="34" charset="0"/>
              </a:rPr>
              <a:t>lower pairs are used</a:t>
            </a:r>
            <a:r>
              <a:rPr lang="en-US" altLang="en-US" sz="2200" dirty="0">
                <a:latin typeface="Arial" panose="020B0604020202020204" pitchFamily="34" charset="0"/>
                <a:cs typeface="Arial" panose="020B0604020202020204" pitchFamily="34" charset="0"/>
              </a:rPr>
              <a:t>. These equations may also be applied to kinematic chains, in which higher pairs are used. In that case </a:t>
            </a:r>
            <a:r>
              <a:rPr lang="en-US" altLang="en-US" sz="2200" dirty="0">
                <a:solidFill>
                  <a:srgbClr val="FF0000"/>
                </a:solidFill>
                <a:latin typeface="Arial" panose="020B0604020202020204" pitchFamily="34" charset="0"/>
                <a:cs typeface="Arial" panose="020B0604020202020204" pitchFamily="34" charset="0"/>
              </a:rPr>
              <a:t>each higher pair may be taken as equivalent to two lower pairs</a:t>
            </a:r>
            <a:r>
              <a:rPr lang="en-US" altLang="en-US" sz="2200" dirty="0">
                <a:latin typeface="Arial" panose="020B0604020202020204" pitchFamily="34" charset="0"/>
                <a:cs typeface="Arial" panose="020B0604020202020204" pitchFamily="34" charset="0"/>
              </a:rPr>
              <a:t> with an additional element or link. </a:t>
            </a:r>
          </a:p>
          <a:p>
            <a:pPr lvl="1">
              <a:buFontTx/>
              <a:buAutoNum type="arabicPeriod"/>
            </a:pPr>
            <a:r>
              <a:rPr lang="en-US" altLang="en-US" sz="2200" dirty="0">
                <a:latin typeface="Arial" panose="020B0604020202020204" pitchFamily="34" charset="0"/>
                <a:cs typeface="Arial" panose="020B0604020202020204" pitchFamily="34" charset="0"/>
              </a:rPr>
              <a:t>If </a:t>
            </a:r>
            <a:r>
              <a:rPr lang="en-US" altLang="en-US" sz="2200" dirty="0">
                <a:solidFill>
                  <a:srgbClr val="FF0000"/>
                </a:solidFill>
                <a:latin typeface="Arial" panose="020B0604020202020204" pitchFamily="34" charset="0"/>
                <a:cs typeface="Arial" panose="020B0604020202020204" pitchFamily="34" charset="0"/>
              </a:rPr>
              <a:t>L.H.S &gt; R.H.S</a:t>
            </a:r>
            <a:r>
              <a:rPr lang="en-US" altLang="en-US" sz="2200" dirty="0">
                <a:latin typeface="Arial" panose="020B0604020202020204" pitchFamily="34" charset="0"/>
                <a:cs typeface="Arial" panose="020B0604020202020204" pitchFamily="34" charset="0"/>
              </a:rPr>
              <a:t>. then the chain is </a:t>
            </a:r>
            <a:r>
              <a:rPr lang="en-US" altLang="en-US" sz="2200" dirty="0">
                <a:solidFill>
                  <a:srgbClr val="FF0000"/>
                </a:solidFill>
                <a:latin typeface="Arial" panose="020B0604020202020204" pitchFamily="34" charset="0"/>
                <a:cs typeface="Arial" panose="020B0604020202020204" pitchFamily="34" charset="0"/>
              </a:rPr>
              <a:t>locked</a:t>
            </a:r>
          </a:p>
          <a:p>
            <a:pPr lvl="1">
              <a:buFontTx/>
              <a:buAutoNum type="arabicPeriod"/>
            </a:pPr>
            <a:r>
              <a:rPr lang="en-US" altLang="en-US" sz="2200" dirty="0">
                <a:latin typeface="Arial" panose="020B0604020202020204" pitchFamily="34" charset="0"/>
                <a:cs typeface="Arial" panose="020B0604020202020204" pitchFamily="34" charset="0"/>
              </a:rPr>
              <a:t>If </a:t>
            </a:r>
            <a:r>
              <a:rPr lang="en-US" altLang="en-US" sz="2200" dirty="0">
                <a:solidFill>
                  <a:srgbClr val="FF0000"/>
                </a:solidFill>
                <a:latin typeface="Arial" panose="020B0604020202020204" pitchFamily="34" charset="0"/>
                <a:cs typeface="Arial" panose="020B0604020202020204" pitchFamily="34" charset="0"/>
              </a:rPr>
              <a:t>L.H.S = R.H.S</a:t>
            </a:r>
            <a:r>
              <a:rPr lang="en-US" altLang="en-US" sz="2200" dirty="0">
                <a:latin typeface="Arial" panose="020B0604020202020204" pitchFamily="34" charset="0"/>
                <a:cs typeface="Arial" panose="020B0604020202020204" pitchFamily="34" charset="0"/>
              </a:rPr>
              <a:t>. then the chain is </a:t>
            </a:r>
            <a:r>
              <a:rPr lang="en-US" altLang="en-US" sz="2200" dirty="0">
                <a:solidFill>
                  <a:srgbClr val="FF0000"/>
                </a:solidFill>
                <a:latin typeface="Arial" panose="020B0604020202020204" pitchFamily="34" charset="0"/>
                <a:cs typeface="Arial" panose="020B0604020202020204" pitchFamily="34" charset="0"/>
              </a:rPr>
              <a:t>constrained</a:t>
            </a:r>
          </a:p>
          <a:p>
            <a:pPr lvl="1">
              <a:buFontTx/>
              <a:buAutoNum type="arabicPeriod"/>
            </a:pPr>
            <a:r>
              <a:rPr lang="en-US" altLang="en-US" sz="2200" dirty="0">
                <a:latin typeface="Arial" panose="020B0604020202020204" pitchFamily="34" charset="0"/>
                <a:cs typeface="Arial" panose="020B0604020202020204" pitchFamily="34" charset="0"/>
              </a:rPr>
              <a:t>If </a:t>
            </a:r>
            <a:r>
              <a:rPr lang="en-US" altLang="en-US" sz="2200" dirty="0">
                <a:solidFill>
                  <a:srgbClr val="FF0000"/>
                </a:solidFill>
                <a:latin typeface="Arial" panose="020B0604020202020204" pitchFamily="34" charset="0"/>
                <a:cs typeface="Arial" panose="020B0604020202020204" pitchFamily="34" charset="0"/>
              </a:rPr>
              <a:t>L.H.S &lt; R.H.S</a:t>
            </a:r>
            <a:r>
              <a:rPr lang="en-US" altLang="en-US" sz="2200" dirty="0">
                <a:latin typeface="Arial" panose="020B0604020202020204" pitchFamily="34" charset="0"/>
                <a:cs typeface="Arial" panose="020B0604020202020204" pitchFamily="34" charset="0"/>
              </a:rPr>
              <a:t>. then the chain is </a:t>
            </a:r>
            <a:r>
              <a:rPr lang="en-US" altLang="en-US" sz="2200" dirty="0">
                <a:solidFill>
                  <a:srgbClr val="FF0000"/>
                </a:solidFill>
                <a:latin typeface="Arial" panose="020B0604020202020204" pitchFamily="34" charset="0"/>
                <a:cs typeface="Arial" panose="020B0604020202020204" pitchFamily="34" charset="0"/>
              </a:rPr>
              <a:t>unconstrained</a:t>
            </a:r>
          </a:p>
        </p:txBody>
      </p:sp>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11</a:t>
            </a:fld>
            <a:endParaRPr lang="en-IN"/>
          </a:p>
        </p:txBody>
      </p:sp>
    </p:spTree>
    <p:extLst>
      <p:ext uri="{BB962C8B-B14F-4D97-AF65-F5344CB8AC3E}">
        <p14:creationId xmlns:p14="http://schemas.microsoft.com/office/powerpoint/2010/main" xmlns="" val="122689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800" decel="100000"/>
                                        <p:tgtEl>
                                          <p:spTgt spid="5">
                                            <p:txEl>
                                              <p:pRg st="0" end="0"/>
                                            </p:txEl>
                                          </p:spTgt>
                                        </p:tgtEl>
                                      </p:cBhvr>
                                    </p:animEffect>
                                    <p:anim calcmode="lin" valueType="num">
                                      <p:cBhvr>
                                        <p:cTn id="8"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800" decel="100000"/>
                                        <p:tgtEl>
                                          <p:spTgt spid="5">
                                            <p:txEl>
                                              <p:pRg st="2" end="2"/>
                                            </p:txEl>
                                          </p:spTgt>
                                        </p:tgtEl>
                                      </p:cBhvr>
                                    </p:animEffect>
                                    <p:anim calcmode="lin" valueType="num">
                                      <p:cBhvr>
                                        <p:cTn id="16" dur="800" decel="100000" fill="hold"/>
                                        <p:tgtEl>
                                          <p:spTgt spid="5">
                                            <p:txEl>
                                              <p:pRg st="2" end="2"/>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5">
                                            <p:txEl>
                                              <p:pRg st="2" end="2"/>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5">
                                            <p:txEl>
                                              <p:pRg st="2" end="2"/>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xEl>
                                              <p:pRg st="2" end="2"/>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xEl>
                                              <p:pRg st="2" end="2"/>
                                            </p:txEl>
                                          </p:spTgt>
                                        </p:tgtEl>
                                        <p:attrNameLst>
                                          <p:attrName>ppt_y</p:attrName>
                                        </p:attrNameLst>
                                      </p:cBhvr>
                                      <p:tavLst>
                                        <p:tav tm="0">
                                          <p:val>
                                            <p:strVal val="#ppt_y+0.1"/>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to="" calcmode="lin" valueType="num">
                                      <p:cBhvr>
                                        <p:cTn id="27" dur="1" fill="hold"/>
                                        <p:tgtEl>
                                          <p:spTgt spid="5">
                                            <p:txEl>
                                              <p:pRg st="4" end="4"/>
                                            </p:txEl>
                                          </p:spTgt>
                                        </p:tgtEl>
                                        <p:attrNameLst>
                                          <p:attrName/>
                                        </p:attrNameLst>
                                      </p:cBhvr>
                                    </p:anim>
                                  </p:childTnLst>
                                </p:cTn>
                              </p:par>
                              <p:par>
                                <p:cTn id="28" presetID="24" presetClass="entr" presetSubtype="0" fill="hold" nodeType="with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 to="" calcmode="lin" valueType="num">
                                      <p:cBhvr>
                                        <p:cTn id="30" dur="1" fill="hold"/>
                                        <p:tgtEl>
                                          <p:spTgt spid="5">
                                            <p:txEl>
                                              <p:pRg st="6" end="6"/>
                                            </p:txEl>
                                          </p:spTgt>
                                        </p:tgtEl>
                                        <p:attrNameLst>
                                          <p:attrName/>
                                        </p:attrNameLst>
                                      </p:cBhvr>
                                    </p:anim>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1"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770" decel="100000"/>
                                        <p:tgtEl>
                                          <p:spTgt spid="5">
                                            <p:txEl>
                                              <p:pRg st="7" end="7"/>
                                            </p:txEl>
                                          </p:spTgt>
                                        </p:tgtEl>
                                      </p:cBhvr>
                                    </p:animEffect>
                                    <p:animScale>
                                      <p:cBhvr>
                                        <p:cTn id="38" dur="770" decel="100000"/>
                                        <p:tgtEl>
                                          <p:spTgt spid="5">
                                            <p:txEl>
                                              <p:pRg st="7" end="7"/>
                                            </p:txEl>
                                          </p:spTgt>
                                        </p:tgtEl>
                                      </p:cBhvr>
                                      <p:from x="10000" y="10000"/>
                                      <p:to x="200000" y="450000"/>
                                    </p:animScale>
                                    <p:animScale>
                                      <p:cBhvr>
                                        <p:cTn id="39" dur="1230" accel="100000" fill="hold">
                                          <p:stCondLst>
                                            <p:cond delay="770"/>
                                          </p:stCondLst>
                                        </p:cTn>
                                        <p:tgtEl>
                                          <p:spTgt spid="5">
                                            <p:txEl>
                                              <p:pRg st="7" end="7"/>
                                            </p:txEl>
                                          </p:spTgt>
                                        </p:tgtEl>
                                      </p:cBhvr>
                                      <p:from x="200000" y="450000"/>
                                      <p:to x="100000" y="100000"/>
                                    </p:animScale>
                                    <p:set>
                                      <p:cBhvr>
                                        <p:cTn id="40" dur="770" fill="hold"/>
                                        <p:tgtEl>
                                          <p:spTgt spid="5">
                                            <p:txEl>
                                              <p:pRg st="7" end="7"/>
                                            </p:txEl>
                                          </p:spTgt>
                                        </p:tgtEl>
                                        <p:attrNameLst>
                                          <p:attrName>ppt_x</p:attrName>
                                        </p:attrNameLst>
                                      </p:cBhvr>
                                      <p:to>
                                        <p:strVal val="(0.5)"/>
                                      </p:to>
                                    </p:set>
                                    <p:anim from="(0.5)" to="(#ppt_x)" calcmode="lin" valueType="num">
                                      <p:cBhvr>
                                        <p:cTn id="41" dur="1230" accel="100000" fill="hold">
                                          <p:stCondLst>
                                            <p:cond delay="770"/>
                                          </p:stCondLst>
                                        </p:cTn>
                                        <p:tgtEl>
                                          <p:spTgt spid="5">
                                            <p:txEl>
                                              <p:pRg st="7" end="7"/>
                                            </p:txEl>
                                          </p:spTgt>
                                        </p:tgtEl>
                                        <p:attrNameLst>
                                          <p:attrName>ppt_x</p:attrName>
                                        </p:attrNameLst>
                                      </p:cBhvr>
                                    </p:anim>
                                    <p:set>
                                      <p:cBhvr>
                                        <p:cTn id="42" dur="770" fill="hold"/>
                                        <p:tgtEl>
                                          <p:spTgt spid="5">
                                            <p:txEl>
                                              <p:pRg st="7" end="7"/>
                                            </p:txEl>
                                          </p:spTgt>
                                        </p:tgtEl>
                                        <p:attrNameLst>
                                          <p:attrName>ppt_y</p:attrName>
                                        </p:attrNameLst>
                                      </p:cBhvr>
                                      <p:to>
                                        <p:strVal val="(#ppt_y+0.4)"/>
                                      </p:to>
                                    </p:set>
                                    <p:anim from="(#ppt_y+0.4)" to="(#ppt_y)" calcmode="lin" valueType="num">
                                      <p:cBhvr>
                                        <p:cTn id="43" dur="1230" accel="100000" fill="hold">
                                          <p:stCondLst>
                                            <p:cond delay="770"/>
                                          </p:stCondLst>
                                        </p:cTn>
                                        <p:tgtEl>
                                          <p:spTgt spid="5">
                                            <p:txEl>
                                              <p:pRg st="7" end="7"/>
                                            </p:txEl>
                                          </p:spTgt>
                                        </p:tgtEl>
                                        <p:attrNameLst>
                                          <p:attrName>ppt_y</p:attrName>
                                        </p:attrNameLst>
                                      </p:cBhvr>
                                    </p:anim>
                                  </p:childTnLst>
                                </p:cTn>
                              </p:par>
                              <p:par>
                                <p:cTn id="44" presetID="51" presetClass="entr" presetSubtype="0" fill="hold" nodeType="with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770" decel="100000"/>
                                        <p:tgtEl>
                                          <p:spTgt spid="5">
                                            <p:txEl>
                                              <p:pRg st="8" end="8"/>
                                            </p:txEl>
                                          </p:spTgt>
                                        </p:tgtEl>
                                      </p:cBhvr>
                                    </p:animEffect>
                                    <p:animScale>
                                      <p:cBhvr>
                                        <p:cTn id="47" dur="770" decel="100000"/>
                                        <p:tgtEl>
                                          <p:spTgt spid="5">
                                            <p:txEl>
                                              <p:pRg st="8" end="8"/>
                                            </p:txEl>
                                          </p:spTgt>
                                        </p:tgtEl>
                                      </p:cBhvr>
                                      <p:from x="10000" y="10000"/>
                                      <p:to x="200000" y="450000"/>
                                    </p:animScale>
                                    <p:animScale>
                                      <p:cBhvr>
                                        <p:cTn id="48" dur="1230" accel="100000" fill="hold">
                                          <p:stCondLst>
                                            <p:cond delay="770"/>
                                          </p:stCondLst>
                                        </p:cTn>
                                        <p:tgtEl>
                                          <p:spTgt spid="5">
                                            <p:txEl>
                                              <p:pRg st="8" end="8"/>
                                            </p:txEl>
                                          </p:spTgt>
                                        </p:tgtEl>
                                      </p:cBhvr>
                                      <p:from x="200000" y="450000"/>
                                      <p:to x="100000" y="100000"/>
                                    </p:animScale>
                                    <p:set>
                                      <p:cBhvr>
                                        <p:cTn id="49" dur="770" fill="hold"/>
                                        <p:tgtEl>
                                          <p:spTgt spid="5">
                                            <p:txEl>
                                              <p:pRg st="8" end="8"/>
                                            </p:txEl>
                                          </p:spTgt>
                                        </p:tgtEl>
                                        <p:attrNameLst>
                                          <p:attrName>ppt_x</p:attrName>
                                        </p:attrNameLst>
                                      </p:cBhvr>
                                      <p:to>
                                        <p:strVal val="(0.5)"/>
                                      </p:to>
                                    </p:set>
                                    <p:anim from="(0.5)" to="(#ppt_x)" calcmode="lin" valueType="num">
                                      <p:cBhvr>
                                        <p:cTn id="50" dur="1230" accel="100000" fill="hold">
                                          <p:stCondLst>
                                            <p:cond delay="770"/>
                                          </p:stCondLst>
                                        </p:cTn>
                                        <p:tgtEl>
                                          <p:spTgt spid="5">
                                            <p:txEl>
                                              <p:pRg st="8" end="8"/>
                                            </p:txEl>
                                          </p:spTgt>
                                        </p:tgtEl>
                                        <p:attrNameLst>
                                          <p:attrName>ppt_x</p:attrName>
                                        </p:attrNameLst>
                                      </p:cBhvr>
                                    </p:anim>
                                    <p:set>
                                      <p:cBhvr>
                                        <p:cTn id="51" dur="770" fill="hold"/>
                                        <p:tgtEl>
                                          <p:spTgt spid="5">
                                            <p:txEl>
                                              <p:pRg st="8" end="8"/>
                                            </p:txEl>
                                          </p:spTgt>
                                        </p:tgtEl>
                                        <p:attrNameLst>
                                          <p:attrName>ppt_y</p:attrName>
                                        </p:attrNameLst>
                                      </p:cBhvr>
                                      <p:to>
                                        <p:strVal val="(#ppt_y+0.4)"/>
                                      </p:to>
                                    </p:set>
                                    <p:anim from="(#ppt_y+0.4)" to="(#ppt_y)" calcmode="lin" valueType="num">
                                      <p:cBhvr>
                                        <p:cTn id="52" dur="1230" accel="100000" fill="hold">
                                          <p:stCondLst>
                                            <p:cond delay="770"/>
                                          </p:stCondLst>
                                        </p:cTn>
                                        <p:tgtEl>
                                          <p:spTgt spid="5">
                                            <p:txEl>
                                              <p:pRg st="8" end="8"/>
                                            </p:txEl>
                                          </p:spTgt>
                                        </p:tgtEl>
                                        <p:attrNameLst>
                                          <p:attrName>ppt_y</p:attrName>
                                        </p:attrNameLst>
                                      </p:cBhvr>
                                    </p:anim>
                                  </p:childTnLst>
                                </p:cTn>
                              </p:par>
                            </p:childTnLst>
                          </p:cTn>
                        </p:par>
                      </p:childTnLst>
                    </p:cTn>
                  </p:par>
                  <p:par>
                    <p:cTn id="53" fill="hold">
                      <p:stCondLst>
                        <p:cond delay="indefinite"/>
                      </p:stCondLst>
                      <p:childTnLst>
                        <p:par>
                          <p:cTn id="54" fill="hold">
                            <p:stCondLst>
                              <p:cond delay="0"/>
                            </p:stCondLst>
                            <p:childTnLst>
                              <p:par>
                                <p:cTn id="55" presetID="51" presetClass="entr" presetSubtype="0" fill="hold"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770" decel="100000"/>
                                        <p:tgtEl>
                                          <p:spTgt spid="5">
                                            <p:txEl>
                                              <p:pRg st="9" end="9"/>
                                            </p:txEl>
                                          </p:spTgt>
                                        </p:tgtEl>
                                      </p:cBhvr>
                                    </p:animEffect>
                                    <p:animScale>
                                      <p:cBhvr>
                                        <p:cTn id="58" dur="770" decel="100000"/>
                                        <p:tgtEl>
                                          <p:spTgt spid="5">
                                            <p:txEl>
                                              <p:pRg st="9" end="9"/>
                                            </p:txEl>
                                          </p:spTgt>
                                        </p:tgtEl>
                                      </p:cBhvr>
                                      <p:from x="10000" y="10000"/>
                                      <p:to x="200000" y="450000"/>
                                    </p:animScale>
                                    <p:animScale>
                                      <p:cBhvr>
                                        <p:cTn id="59" dur="1230" accel="100000" fill="hold">
                                          <p:stCondLst>
                                            <p:cond delay="770"/>
                                          </p:stCondLst>
                                        </p:cTn>
                                        <p:tgtEl>
                                          <p:spTgt spid="5">
                                            <p:txEl>
                                              <p:pRg st="9" end="9"/>
                                            </p:txEl>
                                          </p:spTgt>
                                        </p:tgtEl>
                                      </p:cBhvr>
                                      <p:from x="200000" y="450000"/>
                                      <p:to x="100000" y="100000"/>
                                    </p:animScale>
                                    <p:set>
                                      <p:cBhvr>
                                        <p:cTn id="60" dur="770" fill="hold"/>
                                        <p:tgtEl>
                                          <p:spTgt spid="5">
                                            <p:txEl>
                                              <p:pRg st="9" end="9"/>
                                            </p:txEl>
                                          </p:spTgt>
                                        </p:tgtEl>
                                        <p:attrNameLst>
                                          <p:attrName>ppt_x</p:attrName>
                                        </p:attrNameLst>
                                      </p:cBhvr>
                                      <p:to>
                                        <p:strVal val="(0.5)"/>
                                      </p:to>
                                    </p:set>
                                    <p:anim from="(0.5)" to="(#ppt_x)" calcmode="lin" valueType="num">
                                      <p:cBhvr>
                                        <p:cTn id="61" dur="1230" accel="100000" fill="hold">
                                          <p:stCondLst>
                                            <p:cond delay="770"/>
                                          </p:stCondLst>
                                        </p:cTn>
                                        <p:tgtEl>
                                          <p:spTgt spid="5">
                                            <p:txEl>
                                              <p:pRg st="9" end="9"/>
                                            </p:txEl>
                                          </p:spTgt>
                                        </p:tgtEl>
                                        <p:attrNameLst>
                                          <p:attrName>ppt_x</p:attrName>
                                        </p:attrNameLst>
                                      </p:cBhvr>
                                    </p:anim>
                                    <p:set>
                                      <p:cBhvr>
                                        <p:cTn id="62" dur="770" fill="hold"/>
                                        <p:tgtEl>
                                          <p:spTgt spid="5">
                                            <p:txEl>
                                              <p:pRg st="9" end="9"/>
                                            </p:txEl>
                                          </p:spTgt>
                                        </p:tgtEl>
                                        <p:attrNameLst>
                                          <p:attrName>ppt_y</p:attrName>
                                        </p:attrNameLst>
                                      </p:cBhvr>
                                      <p:to>
                                        <p:strVal val="(#ppt_y+0.4)"/>
                                      </p:to>
                                    </p:set>
                                    <p:anim from="(#ppt_y+0.4)" to="(#ppt_y)" calcmode="lin" valueType="num">
                                      <p:cBhvr>
                                        <p:cTn id="63" dur="1230" accel="100000" fill="hold">
                                          <p:stCondLst>
                                            <p:cond delay="770"/>
                                          </p:stCondLst>
                                        </p:cTn>
                                        <p:tgtEl>
                                          <p:spTgt spid="5">
                                            <p:txEl>
                                              <p:pRg st="9" end="9"/>
                                            </p:txEl>
                                          </p:spTgt>
                                        </p:tgtEl>
                                        <p:attrNameLst>
                                          <p:attrName>ppt_y</p:attrName>
                                        </p:attrNameLst>
                                      </p:cBhvr>
                                    </p:anim>
                                  </p:childTnLst>
                                </p:cTn>
                              </p:par>
                            </p:childTnLst>
                          </p:cTn>
                        </p:par>
                      </p:childTnLst>
                    </p:cTn>
                  </p:par>
                  <p:par>
                    <p:cTn id="64" fill="hold">
                      <p:stCondLst>
                        <p:cond delay="indefinite"/>
                      </p:stCondLst>
                      <p:childTnLst>
                        <p:par>
                          <p:cTn id="65" fill="hold">
                            <p:stCondLst>
                              <p:cond delay="0"/>
                            </p:stCondLst>
                            <p:childTnLst>
                              <p:par>
                                <p:cTn id="66" presetID="51" presetClass="entr" presetSubtype="0" fill="hold" nodeType="clickEffect">
                                  <p:stCondLst>
                                    <p:cond delay="0"/>
                                  </p:stCondLst>
                                  <p:childTnLst>
                                    <p:set>
                                      <p:cBhvr>
                                        <p:cTn id="67" dur="1" fill="hold">
                                          <p:stCondLst>
                                            <p:cond delay="0"/>
                                          </p:stCondLst>
                                        </p:cTn>
                                        <p:tgtEl>
                                          <p:spTgt spid="5">
                                            <p:txEl>
                                              <p:pRg st="10" end="10"/>
                                            </p:txEl>
                                          </p:spTgt>
                                        </p:tgtEl>
                                        <p:attrNameLst>
                                          <p:attrName>style.visibility</p:attrName>
                                        </p:attrNameLst>
                                      </p:cBhvr>
                                      <p:to>
                                        <p:strVal val="visible"/>
                                      </p:to>
                                    </p:set>
                                    <p:animEffect transition="in" filter="fade">
                                      <p:cBhvr>
                                        <p:cTn id="68" dur="770" decel="100000"/>
                                        <p:tgtEl>
                                          <p:spTgt spid="5">
                                            <p:txEl>
                                              <p:pRg st="10" end="10"/>
                                            </p:txEl>
                                          </p:spTgt>
                                        </p:tgtEl>
                                      </p:cBhvr>
                                    </p:animEffect>
                                    <p:animScale>
                                      <p:cBhvr>
                                        <p:cTn id="69" dur="770" decel="100000"/>
                                        <p:tgtEl>
                                          <p:spTgt spid="5">
                                            <p:txEl>
                                              <p:pRg st="10" end="10"/>
                                            </p:txEl>
                                          </p:spTgt>
                                        </p:tgtEl>
                                      </p:cBhvr>
                                      <p:from x="10000" y="10000"/>
                                      <p:to x="200000" y="450000"/>
                                    </p:animScale>
                                    <p:animScale>
                                      <p:cBhvr>
                                        <p:cTn id="70" dur="1230" accel="100000" fill="hold">
                                          <p:stCondLst>
                                            <p:cond delay="770"/>
                                          </p:stCondLst>
                                        </p:cTn>
                                        <p:tgtEl>
                                          <p:spTgt spid="5">
                                            <p:txEl>
                                              <p:pRg st="10" end="10"/>
                                            </p:txEl>
                                          </p:spTgt>
                                        </p:tgtEl>
                                      </p:cBhvr>
                                      <p:from x="200000" y="450000"/>
                                      <p:to x="100000" y="100000"/>
                                    </p:animScale>
                                    <p:set>
                                      <p:cBhvr>
                                        <p:cTn id="71" dur="770" fill="hold"/>
                                        <p:tgtEl>
                                          <p:spTgt spid="5">
                                            <p:txEl>
                                              <p:pRg st="10" end="10"/>
                                            </p:txEl>
                                          </p:spTgt>
                                        </p:tgtEl>
                                        <p:attrNameLst>
                                          <p:attrName>ppt_x</p:attrName>
                                        </p:attrNameLst>
                                      </p:cBhvr>
                                      <p:to>
                                        <p:strVal val="(0.5)"/>
                                      </p:to>
                                    </p:set>
                                    <p:anim from="(0.5)" to="(#ppt_x)" calcmode="lin" valueType="num">
                                      <p:cBhvr>
                                        <p:cTn id="72" dur="1230" accel="100000" fill="hold">
                                          <p:stCondLst>
                                            <p:cond delay="770"/>
                                          </p:stCondLst>
                                        </p:cTn>
                                        <p:tgtEl>
                                          <p:spTgt spid="5">
                                            <p:txEl>
                                              <p:pRg st="10" end="10"/>
                                            </p:txEl>
                                          </p:spTgt>
                                        </p:tgtEl>
                                        <p:attrNameLst>
                                          <p:attrName>ppt_x</p:attrName>
                                        </p:attrNameLst>
                                      </p:cBhvr>
                                    </p:anim>
                                    <p:set>
                                      <p:cBhvr>
                                        <p:cTn id="73" dur="770" fill="hold"/>
                                        <p:tgtEl>
                                          <p:spTgt spid="5">
                                            <p:txEl>
                                              <p:pRg st="10" end="10"/>
                                            </p:txEl>
                                          </p:spTgt>
                                        </p:tgtEl>
                                        <p:attrNameLst>
                                          <p:attrName>ppt_y</p:attrName>
                                        </p:attrNameLst>
                                      </p:cBhvr>
                                      <p:to>
                                        <p:strVal val="(#ppt_y+0.4)"/>
                                      </p:to>
                                    </p:set>
                                    <p:anim from="(#ppt_y+0.4)" to="(#ppt_y)" calcmode="lin" valueType="num">
                                      <p:cBhvr>
                                        <p:cTn id="74" dur="1230" accel="100000" fill="hold">
                                          <p:stCondLst>
                                            <p:cond delay="770"/>
                                          </p:stCondLst>
                                        </p:cTn>
                                        <p:tgtEl>
                                          <p:spTgt spid="5">
                                            <p:txEl>
                                              <p:pRg st="10" end="10"/>
                                            </p:txEl>
                                          </p:spTgt>
                                        </p:tgtEl>
                                        <p:attrNameLst>
                                          <p:attrName>ppt_y</p:attrName>
                                        </p:attrNameLst>
                                      </p:cBhvr>
                                    </p:anim>
                                  </p:childTnLst>
                                </p:cTn>
                              </p:par>
                            </p:childTnLst>
                          </p:cTn>
                        </p:par>
                      </p:childTnLst>
                    </p:cTn>
                  </p:par>
                  <p:par>
                    <p:cTn id="75" fill="hold">
                      <p:stCondLst>
                        <p:cond delay="indefinite"/>
                      </p:stCondLst>
                      <p:childTnLst>
                        <p:par>
                          <p:cTn id="76" fill="hold">
                            <p:stCondLst>
                              <p:cond delay="0"/>
                            </p:stCondLst>
                            <p:childTnLst>
                              <p:par>
                                <p:cTn id="77" presetID="51" presetClass="entr" presetSubtype="0" fill="hold" nodeType="clickEffect">
                                  <p:stCondLst>
                                    <p:cond delay="0"/>
                                  </p:stCondLst>
                                  <p:childTnLst>
                                    <p:set>
                                      <p:cBhvr>
                                        <p:cTn id="78" dur="1" fill="hold">
                                          <p:stCondLst>
                                            <p:cond delay="0"/>
                                          </p:stCondLst>
                                        </p:cTn>
                                        <p:tgtEl>
                                          <p:spTgt spid="5">
                                            <p:txEl>
                                              <p:pRg st="11" end="11"/>
                                            </p:txEl>
                                          </p:spTgt>
                                        </p:tgtEl>
                                        <p:attrNameLst>
                                          <p:attrName>style.visibility</p:attrName>
                                        </p:attrNameLst>
                                      </p:cBhvr>
                                      <p:to>
                                        <p:strVal val="visible"/>
                                      </p:to>
                                    </p:set>
                                    <p:animEffect transition="in" filter="fade">
                                      <p:cBhvr>
                                        <p:cTn id="79" dur="770" decel="100000"/>
                                        <p:tgtEl>
                                          <p:spTgt spid="5">
                                            <p:txEl>
                                              <p:pRg st="11" end="11"/>
                                            </p:txEl>
                                          </p:spTgt>
                                        </p:tgtEl>
                                      </p:cBhvr>
                                    </p:animEffect>
                                    <p:animScale>
                                      <p:cBhvr>
                                        <p:cTn id="80" dur="770" decel="100000"/>
                                        <p:tgtEl>
                                          <p:spTgt spid="5">
                                            <p:txEl>
                                              <p:pRg st="11" end="11"/>
                                            </p:txEl>
                                          </p:spTgt>
                                        </p:tgtEl>
                                      </p:cBhvr>
                                      <p:from x="10000" y="10000"/>
                                      <p:to x="200000" y="450000"/>
                                    </p:animScale>
                                    <p:animScale>
                                      <p:cBhvr>
                                        <p:cTn id="81" dur="1230" accel="100000" fill="hold">
                                          <p:stCondLst>
                                            <p:cond delay="770"/>
                                          </p:stCondLst>
                                        </p:cTn>
                                        <p:tgtEl>
                                          <p:spTgt spid="5">
                                            <p:txEl>
                                              <p:pRg st="11" end="11"/>
                                            </p:txEl>
                                          </p:spTgt>
                                        </p:tgtEl>
                                      </p:cBhvr>
                                      <p:from x="200000" y="450000"/>
                                      <p:to x="100000" y="100000"/>
                                    </p:animScale>
                                    <p:set>
                                      <p:cBhvr>
                                        <p:cTn id="82" dur="770" fill="hold"/>
                                        <p:tgtEl>
                                          <p:spTgt spid="5">
                                            <p:txEl>
                                              <p:pRg st="11" end="11"/>
                                            </p:txEl>
                                          </p:spTgt>
                                        </p:tgtEl>
                                        <p:attrNameLst>
                                          <p:attrName>ppt_x</p:attrName>
                                        </p:attrNameLst>
                                      </p:cBhvr>
                                      <p:to>
                                        <p:strVal val="(0.5)"/>
                                      </p:to>
                                    </p:set>
                                    <p:anim from="(0.5)" to="(#ppt_x)" calcmode="lin" valueType="num">
                                      <p:cBhvr>
                                        <p:cTn id="83" dur="1230" accel="100000" fill="hold">
                                          <p:stCondLst>
                                            <p:cond delay="770"/>
                                          </p:stCondLst>
                                        </p:cTn>
                                        <p:tgtEl>
                                          <p:spTgt spid="5">
                                            <p:txEl>
                                              <p:pRg st="11" end="11"/>
                                            </p:txEl>
                                          </p:spTgt>
                                        </p:tgtEl>
                                        <p:attrNameLst>
                                          <p:attrName>ppt_x</p:attrName>
                                        </p:attrNameLst>
                                      </p:cBhvr>
                                    </p:anim>
                                    <p:set>
                                      <p:cBhvr>
                                        <p:cTn id="84" dur="770" fill="hold"/>
                                        <p:tgtEl>
                                          <p:spTgt spid="5">
                                            <p:txEl>
                                              <p:pRg st="11" end="11"/>
                                            </p:txEl>
                                          </p:spTgt>
                                        </p:tgtEl>
                                        <p:attrNameLst>
                                          <p:attrName>ppt_y</p:attrName>
                                        </p:attrNameLst>
                                      </p:cBhvr>
                                      <p:to>
                                        <p:strVal val="(#ppt_y+0.4)"/>
                                      </p:to>
                                    </p:set>
                                    <p:anim from="(#ppt_y+0.4)" to="(#ppt_y)" calcmode="lin" valueType="num">
                                      <p:cBhvr>
                                        <p:cTn id="85" dur="1230" accel="100000" fill="hold">
                                          <p:stCondLst>
                                            <p:cond delay="770"/>
                                          </p:stCondLst>
                                        </p:cTn>
                                        <p:tgtEl>
                                          <p:spTgt spid="5">
                                            <p:txEl>
                                              <p:pRg st="11" end="1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12</a:t>
            </a:fld>
            <a:endParaRPr lang="en-IN"/>
          </a:p>
        </p:txBody>
      </p:sp>
      <p:sp>
        <p:nvSpPr>
          <p:cNvPr id="5" name="Rectangle 2"/>
          <p:cNvSpPr txBox="1">
            <a:spLocks noChangeArrowheads="1"/>
          </p:cNvSpPr>
          <p:nvPr/>
        </p:nvSpPr>
        <p:spPr>
          <a:xfrm>
            <a:off x="603250" y="245209"/>
            <a:ext cx="6870700" cy="112776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t>Mechanism</a:t>
            </a:r>
            <a:r>
              <a:rPr lang="en-US" altLang="en-US" dirty="0">
                <a:latin typeface="Arial" panose="020B0604020202020204" pitchFamily="34" charset="0"/>
                <a:cs typeface="Arial" panose="020B0604020202020204" pitchFamily="34" charset="0"/>
              </a:rPr>
              <a:t> </a:t>
            </a:r>
          </a:p>
        </p:txBody>
      </p:sp>
      <p:pic>
        <p:nvPicPr>
          <p:cNvPr id="6" name="Picture 7" descr="16D8DE1367AB9D9A29D4E983AE6451720B41D489_small"/>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a:xfrm>
            <a:off x="2209800" y="3091963"/>
            <a:ext cx="2783645" cy="2783645"/>
          </a:xfrm>
          <a:prstGeom prst="rect">
            <a:avLst/>
          </a:prstGeom>
        </p:spPr>
      </p:pic>
      <p:sp>
        <p:nvSpPr>
          <p:cNvPr id="7" name="Rectangle 5"/>
          <p:cNvSpPr>
            <a:spLocks noChangeArrowheads="1"/>
          </p:cNvSpPr>
          <p:nvPr/>
        </p:nvSpPr>
        <p:spPr bwMode="auto">
          <a:xfrm>
            <a:off x="1125905" y="1584766"/>
            <a:ext cx="9929445"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lnSpc>
                <a:spcPct val="90000"/>
              </a:lnSpc>
              <a:spcBef>
                <a:spcPct val="20000"/>
              </a:spcBef>
              <a:buFontTx/>
              <a:buChar char="•"/>
            </a:pPr>
            <a:r>
              <a:rPr lang="en-US" altLang="en-US" sz="2800" dirty="0">
                <a:latin typeface="Arial" panose="020B0604020202020204" pitchFamily="34" charset="0"/>
                <a:cs typeface="Arial" panose="020B0604020202020204" pitchFamily="34" charset="0"/>
              </a:rPr>
              <a:t>It is a </a:t>
            </a:r>
            <a:r>
              <a:rPr lang="en-US" altLang="en-US" sz="2800" dirty="0">
                <a:solidFill>
                  <a:srgbClr val="FF0000"/>
                </a:solidFill>
                <a:latin typeface="Arial" panose="020B0604020202020204" pitchFamily="34" charset="0"/>
                <a:cs typeface="Arial" panose="020B0604020202020204" pitchFamily="34" charset="0"/>
              </a:rPr>
              <a:t>constrained kinematic chain</a:t>
            </a:r>
            <a:r>
              <a:rPr lang="en-US" altLang="en-US" sz="2800" dirty="0">
                <a:latin typeface="Arial" panose="020B0604020202020204" pitchFamily="34" charset="0"/>
                <a:cs typeface="Arial" panose="020B0604020202020204" pitchFamily="34" charset="0"/>
              </a:rPr>
              <a:t>, with </a:t>
            </a:r>
            <a:r>
              <a:rPr lang="en-US" altLang="en-US" sz="2800" dirty="0">
                <a:solidFill>
                  <a:srgbClr val="FF0000"/>
                </a:solidFill>
                <a:latin typeface="Arial" panose="020B0604020202020204" pitchFamily="34" charset="0"/>
                <a:cs typeface="Arial" panose="020B0604020202020204" pitchFamily="34" charset="0"/>
              </a:rPr>
              <a:t>one link fixed</a:t>
            </a:r>
            <a:r>
              <a:rPr lang="en-US" altLang="en-US" sz="2800" dirty="0">
                <a:latin typeface="Arial" panose="020B0604020202020204" pitchFamily="34" charset="0"/>
                <a:cs typeface="Arial" panose="020B0604020202020204" pitchFamily="34" charset="0"/>
              </a:rPr>
              <a:t>, which is used to transmit or transform motion. </a:t>
            </a:r>
          </a:p>
        </p:txBody>
      </p:sp>
      <p:sp>
        <p:nvSpPr>
          <p:cNvPr id="12" name="TextBox 11"/>
          <p:cNvSpPr txBox="1"/>
          <p:nvPr/>
        </p:nvSpPr>
        <p:spPr>
          <a:xfrm>
            <a:off x="8153400" y="3474719"/>
            <a:ext cx="237566" cy="369332"/>
          </a:xfrm>
          <a:prstGeom prst="rect">
            <a:avLst/>
          </a:prstGeom>
          <a:noFill/>
        </p:spPr>
        <p:txBody>
          <a:bodyPr wrap="none" rtlCol="0">
            <a:spAutoFit/>
          </a:bodyPr>
          <a:lstStyle/>
          <a:p>
            <a:r>
              <a:rPr lang="en-IN" dirty="0"/>
              <a:t> </a:t>
            </a:r>
          </a:p>
        </p:txBody>
      </p:sp>
    </p:spTree>
    <p:controls>
      <p:control spid="4379" r:id="rId2" imgW="4511520" imgH="3262320"/>
    </p:controls>
    <p:extLst>
      <p:ext uri="{BB962C8B-B14F-4D97-AF65-F5344CB8AC3E}">
        <p14:creationId xmlns:p14="http://schemas.microsoft.com/office/powerpoint/2010/main" xmlns="" val="267522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196138" y="811214"/>
            <a:ext cx="3286125" cy="185737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1" descr="ThreePosAnimatio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610600" y="2913066"/>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Bennett_Linkage"/>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a:xfrm>
            <a:off x="1436468" y="3928012"/>
            <a:ext cx="2641600" cy="1981200"/>
          </a:xfrm>
          <a:prstGeom prst="rect">
            <a:avLst/>
          </a:prstGeom>
        </p:spPr>
      </p:pic>
      <p:pic>
        <p:nvPicPr>
          <p:cNvPr id="9" name="Picture 7" descr="Spherical_Linkage"/>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a:xfrm>
            <a:off x="5294532" y="3929066"/>
            <a:ext cx="2565400" cy="1924050"/>
          </a:xfrm>
          <a:prstGeom prst="rect">
            <a:avLst/>
          </a:prstGeom>
        </p:spPr>
      </p:pic>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13</a:t>
            </a:fld>
            <a:endParaRPr lang="en-IN"/>
          </a:p>
        </p:txBody>
      </p:sp>
      <p:sp>
        <p:nvSpPr>
          <p:cNvPr id="7" name="TextBox 6"/>
          <p:cNvSpPr txBox="1"/>
          <p:nvPr/>
        </p:nvSpPr>
        <p:spPr>
          <a:xfrm>
            <a:off x="312813" y="70503"/>
            <a:ext cx="3615349" cy="523220"/>
          </a:xfrm>
          <a:prstGeom prst="rect">
            <a:avLst/>
          </a:prstGeom>
          <a:noFill/>
        </p:spPr>
        <p:txBody>
          <a:bodyPr wrap="none" rtlCol="0">
            <a:spAutoFit/>
          </a:bodyPr>
          <a:lstStyle/>
          <a:p>
            <a:r>
              <a:rPr lang="en-IN" sz="2800" dirty="0"/>
              <a:t>TYPES OF MECHANISM:</a:t>
            </a:r>
          </a:p>
        </p:txBody>
      </p:sp>
      <p:sp>
        <p:nvSpPr>
          <p:cNvPr id="12" name="Rectangle 6"/>
          <p:cNvSpPr txBox="1">
            <a:spLocks noChangeArrowheads="1"/>
          </p:cNvSpPr>
          <p:nvPr/>
        </p:nvSpPr>
        <p:spPr>
          <a:xfrm>
            <a:off x="685799" y="838200"/>
            <a:ext cx="10891911" cy="56388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nSpc>
                <a:spcPct val="80000"/>
              </a:lnSpc>
              <a:buFontTx/>
              <a:buAutoNum type="arabicParenR"/>
            </a:pPr>
            <a:r>
              <a:rPr lang="en-US" altLang="en-US" sz="2400" b="1" dirty="0"/>
              <a:t>Simple mechanism: </a:t>
            </a:r>
            <a:r>
              <a:rPr lang="en-US" altLang="en-US" sz="2400" dirty="0"/>
              <a:t>It</a:t>
            </a:r>
            <a:r>
              <a:rPr lang="en-US" altLang="en-US" sz="2400" b="1" dirty="0"/>
              <a:t> </a:t>
            </a:r>
            <a:r>
              <a:rPr lang="en-US" altLang="en-US" sz="2400" dirty="0"/>
              <a:t>has </a:t>
            </a:r>
            <a:r>
              <a:rPr lang="en-US" altLang="en-US" sz="2400" dirty="0">
                <a:solidFill>
                  <a:srgbClr val="FF0000"/>
                </a:solidFill>
              </a:rPr>
              <a:t>four</a:t>
            </a:r>
            <a:r>
              <a:rPr lang="en-US" altLang="en-US" sz="2400" dirty="0"/>
              <a:t> links.</a:t>
            </a:r>
          </a:p>
          <a:p>
            <a:pPr marL="609600" indent="-609600">
              <a:lnSpc>
                <a:spcPct val="80000"/>
              </a:lnSpc>
              <a:buFontTx/>
              <a:buAutoNum type="arabicParenR"/>
            </a:pPr>
            <a:r>
              <a:rPr lang="en-US" altLang="en-US" sz="2400" b="1" dirty="0"/>
              <a:t>Compound mechanism: </a:t>
            </a:r>
            <a:r>
              <a:rPr lang="en-US" altLang="en-US" sz="2400" dirty="0"/>
              <a:t>has </a:t>
            </a:r>
            <a:r>
              <a:rPr lang="en-US" altLang="en-US" sz="2400" dirty="0">
                <a:solidFill>
                  <a:srgbClr val="FF0000"/>
                </a:solidFill>
              </a:rPr>
              <a:t>more than four</a:t>
            </a:r>
            <a:r>
              <a:rPr lang="en-US" altLang="en-US" sz="2400" dirty="0"/>
              <a:t> links.</a:t>
            </a:r>
          </a:p>
          <a:p>
            <a:pPr marL="609600" indent="-609600">
              <a:lnSpc>
                <a:spcPct val="80000"/>
              </a:lnSpc>
              <a:buFontTx/>
              <a:buAutoNum type="arabicParenR"/>
            </a:pPr>
            <a:r>
              <a:rPr lang="en-US" altLang="en-US" sz="2400" b="1" dirty="0"/>
              <a:t>Complex mechanism: </a:t>
            </a:r>
            <a:r>
              <a:rPr lang="en-US" altLang="en-US" sz="2400" dirty="0"/>
              <a:t>formed by the inclusion of </a:t>
            </a:r>
            <a:r>
              <a:rPr lang="en-US" altLang="en-US" sz="2400" dirty="0">
                <a:solidFill>
                  <a:srgbClr val="FF0000"/>
                </a:solidFill>
              </a:rPr>
              <a:t>ternary or higher order</a:t>
            </a:r>
            <a:r>
              <a:rPr lang="en-US" altLang="en-US" sz="2400" dirty="0"/>
              <a:t> floating link to a simple mechanism.</a:t>
            </a:r>
          </a:p>
          <a:p>
            <a:pPr marL="609600" indent="-609600">
              <a:lnSpc>
                <a:spcPct val="80000"/>
              </a:lnSpc>
              <a:buFontTx/>
              <a:buAutoNum type="arabicParenR"/>
            </a:pPr>
            <a:r>
              <a:rPr lang="en-US" altLang="en-US" sz="2400" b="1" dirty="0"/>
              <a:t>Planar mechanism: </a:t>
            </a:r>
            <a:r>
              <a:rPr lang="en-US" altLang="en-US" sz="2400" dirty="0"/>
              <a:t>formed when all </a:t>
            </a:r>
            <a:r>
              <a:rPr lang="en-US" altLang="en-US" sz="2400" dirty="0">
                <a:solidFill>
                  <a:srgbClr val="FF0000"/>
                </a:solidFill>
              </a:rPr>
              <a:t>links</a:t>
            </a:r>
            <a:r>
              <a:rPr lang="en-US" altLang="en-US" sz="2400" dirty="0"/>
              <a:t> of the mechanism </a:t>
            </a:r>
            <a:r>
              <a:rPr lang="en-US" altLang="en-US" sz="2400" dirty="0">
                <a:solidFill>
                  <a:srgbClr val="FF0000"/>
                </a:solidFill>
              </a:rPr>
              <a:t>lie in the same plane.</a:t>
            </a:r>
          </a:p>
          <a:p>
            <a:pPr marL="609600" indent="-609600">
              <a:lnSpc>
                <a:spcPct val="80000"/>
              </a:lnSpc>
              <a:buFontTx/>
              <a:buAutoNum type="arabicParenR"/>
            </a:pPr>
            <a:r>
              <a:rPr lang="en-US" altLang="en-US" sz="2400" b="1" dirty="0"/>
              <a:t>Spatial mechanism: </a:t>
            </a:r>
            <a:r>
              <a:rPr lang="en-US" altLang="en-US" sz="2400" dirty="0"/>
              <a:t>formed when all </a:t>
            </a:r>
            <a:r>
              <a:rPr lang="en-US" altLang="en-US" sz="2400" dirty="0">
                <a:solidFill>
                  <a:srgbClr val="FF0000"/>
                </a:solidFill>
              </a:rPr>
              <a:t>links</a:t>
            </a:r>
            <a:r>
              <a:rPr lang="en-US" altLang="en-US" sz="2400" dirty="0"/>
              <a:t> of the mechanism </a:t>
            </a:r>
            <a:r>
              <a:rPr lang="en-US" altLang="en-US" sz="2400" dirty="0">
                <a:solidFill>
                  <a:srgbClr val="FF0000"/>
                </a:solidFill>
              </a:rPr>
              <a:t>lie in the different plane.</a:t>
            </a:r>
          </a:p>
          <a:p>
            <a:pPr marL="609600" indent="-609600">
              <a:lnSpc>
                <a:spcPct val="80000"/>
              </a:lnSpc>
              <a:buFontTx/>
              <a:buAutoNum type="arabicParenR"/>
            </a:pPr>
            <a:r>
              <a:rPr lang="en-US" altLang="en-US" sz="2400" b="1" dirty="0"/>
              <a:t>Equivalent mechanism: </a:t>
            </a:r>
            <a:r>
              <a:rPr lang="en-US" altLang="en-US" sz="2400" dirty="0"/>
              <a:t>formed when </a:t>
            </a:r>
            <a:r>
              <a:rPr lang="en-US" altLang="en-US" sz="2400" dirty="0">
                <a:solidFill>
                  <a:srgbClr val="FF0000"/>
                </a:solidFill>
              </a:rPr>
              <a:t>one pairs</a:t>
            </a:r>
            <a:r>
              <a:rPr lang="en-US" altLang="en-US" sz="2400" dirty="0"/>
              <a:t> is </a:t>
            </a:r>
            <a:r>
              <a:rPr lang="en-US" altLang="en-US" sz="2400" dirty="0">
                <a:solidFill>
                  <a:srgbClr val="FF0000"/>
                </a:solidFill>
              </a:rPr>
              <a:t>replaced</a:t>
            </a:r>
            <a:r>
              <a:rPr lang="en-US" altLang="en-US" sz="2400" dirty="0"/>
              <a:t> by </a:t>
            </a:r>
            <a:r>
              <a:rPr lang="en-US" altLang="en-US" sz="2400" dirty="0">
                <a:solidFill>
                  <a:srgbClr val="FF0000"/>
                </a:solidFill>
              </a:rPr>
              <a:t>other type of pairs </a:t>
            </a:r>
            <a:r>
              <a:rPr lang="en-US" altLang="en-US" sz="2400" dirty="0"/>
              <a:t>and the new mechanism obtained must have the </a:t>
            </a:r>
            <a:r>
              <a:rPr lang="en-US" altLang="en-US" sz="2400" dirty="0">
                <a:solidFill>
                  <a:srgbClr val="FF0000"/>
                </a:solidFill>
              </a:rPr>
              <a:t>same number of degrees of freedom</a:t>
            </a:r>
            <a:r>
              <a:rPr lang="en-US" altLang="en-US" sz="2400" dirty="0"/>
              <a:t> as the original mechanism.</a:t>
            </a:r>
          </a:p>
          <a:p>
            <a:pPr marL="457189" lvl="1" indent="0">
              <a:lnSpc>
                <a:spcPct val="80000"/>
              </a:lnSpc>
              <a:buNone/>
            </a:pPr>
            <a:r>
              <a:rPr lang="en-US" altLang="en-US" sz="2000" dirty="0"/>
              <a:t>Example:</a:t>
            </a:r>
          </a:p>
          <a:p>
            <a:pPr marL="1066789" lvl="1" indent="-609600">
              <a:lnSpc>
                <a:spcPct val="80000"/>
              </a:lnSpc>
              <a:buFontTx/>
              <a:buAutoNum type="arabicParenR"/>
            </a:pPr>
            <a:r>
              <a:rPr lang="en-US" altLang="en-US" dirty="0"/>
              <a:t>A turning pair can be replaced by a sliding pair</a:t>
            </a:r>
          </a:p>
          <a:p>
            <a:pPr marL="1066789" lvl="1" indent="-609600">
              <a:lnSpc>
                <a:spcPct val="80000"/>
              </a:lnSpc>
              <a:buFontTx/>
              <a:buAutoNum type="arabicParenR"/>
            </a:pPr>
            <a:r>
              <a:rPr lang="en-US" altLang="en-US" dirty="0"/>
              <a:t>A spring can be replaced by two binary links </a:t>
            </a:r>
          </a:p>
          <a:p>
            <a:pPr marL="1066789" lvl="1" indent="-609600">
              <a:lnSpc>
                <a:spcPct val="80000"/>
              </a:lnSpc>
              <a:buFontTx/>
              <a:buAutoNum type="arabicParenR"/>
            </a:pPr>
            <a:r>
              <a:rPr lang="en-US" altLang="en-US" dirty="0"/>
              <a:t>A cam pair can be replaced by one binary link with two turning pairs at each end.</a:t>
            </a:r>
          </a:p>
        </p:txBody>
      </p:sp>
    </p:spTree>
    <p:extLst>
      <p:ext uri="{BB962C8B-B14F-4D97-AF65-F5344CB8AC3E}">
        <p14:creationId xmlns:p14="http://schemas.microsoft.com/office/powerpoint/2010/main" xmlns="" val="30023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
                                            <p:txEl>
                                              <p:pRg st="0" end="0"/>
                                            </p:txEl>
                                          </p:spTgt>
                                        </p:tgtEl>
                                      </p:cBhvr>
                                    </p:animEffect>
                                  </p:childTnLst>
                                </p:cTn>
                              </p:par>
                              <p:par>
                                <p:cTn id="10" presetID="1"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 calcmode="lin" valueType="num">
                                      <p:cBhvr>
                                        <p:cTn id="16" dur="1000" fill="hold"/>
                                        <p:tgtEl>
                                          <p:spTgt spid="12">
                                            <p:txEl>
                                              <p:pRg st="1" end="1"/>
                                            </p:txEl>
                                          </p:spTgt>
                                        </p:tgtEl>
                                        <p:attrNameLst>
                                          <p:attrName>ppt_w</p:attrName>
                                        </p:attrNameLst>
                                      </p:cBhvr>
                                      <p:tavLst>
                                        <p:tav tm="0">
                                          <p:val>
                                            <p:strVal val="#ppt_w*0.70"/>
                                          </p:val>
                                        </p:tav>
                                        <p:tav tm="100000">
                                          <p:val>
                                            <p:strVal val="#ppt_w"/>
                                          </p:val>
                                        </p:tav>
                                      </p:tavLst>
                                    </p:anim>
                                    <p:anim calcmode="lin" valueType="num">
                                      <p:cBhvr>
                                        <p:cTn id="17" dur="1000" fill="hold"/>
                                        <p:tgtEl>
                                          <p:spTgt spid="12">
                                            <p:txEl>
                                              <p:pRg st="1" end="1"/>
                                            </p:txEl>
                                          </p:spTgt>
                                        </p:tgtEl>
                                        <p:attrNameLst>
                                          <p:attrName>ppt_h</p:attrName>
                                        </p:attrNameLst>
                                      </p:cBhvr>
                                      <p:tavLst>
                                        <p:tav tm="0">
                                          <p:val>
                                            <p:strVal val="#ppt_h"/>
                                          </p:val>
                                        </p:tav>
                                        <p:tav tm="100000">
                                          <p:val>
                                            <p:strVal val="#ppt_h"/>
                                          </p:val>
                                        </p:tav>
                                      </p:tavLst>
                                    </p:anim>
                                    <p:animEffect transition="in" filter="fade">
                                      <p:cBhvr>
                                        <p:cTn id="18" dur="1000"/>
                                        <p:tgtEl>
                                          <p:spTgt spid="12">
                                            <p:txEl>
                                              <p:pRg st="1" end="1"/>
                                            </p:txEl>
                                          </p:spTgt>
                                        </p:tgtEl>
                                      </p:cBhvr>
                                    </p:animEffect>
                                  </p:childTnLst>
                                </p:cTn>
                              </p:par>
                              <p:par>
                                <p:cTn id="19" presetID="3" presetClass="exit" presetSubtype="10" fill="hold" nodeType="withEffect">
                                  <p:stCondLst>
                                    <p:cond delay="0"/>
                                  </p:stCondLst>
                                  <p:childTnLst>
                                    <p:animEffect transition="out" filter="blinds(horizontal)">
                                      <p:cBhvr>
                                        <p:cTn id="20" dur="500"/>
                                        <p:tgtEl>
                                          <p:spTgt spid="12">
                                            <p:txEl>
                                              <p:pRg st="0" end="0"/>
                                            </p:txEl>
                                          </p:spTgt>
                                        </p:tgtEl>
                                      </p:cBhvr>
                                    </p:animEffect>
                                    <p:set>
                                      <p:cBhvr>
                                        <p:cTn id="21" dur="1" fill="hold">
                                          <p:stCondLst>
                                            <p:cond delay="499"/>
                                          </p:stCondLst>
                                        </p:cTn>
                                        <p:tgtEl>
                                          <p:spTgt spid="12">
                                            <p:txEl>
                                              <p:pRg st="0" end="0"/>
                                            </p:txEl>
                                          </p:spTgt>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050"/>
                                        </p:tgtEl>
                                      </p:cBhvr>
                                    </p:animEffect>
                                    <p:set>
                                      <p:cBhvr>
                                        <p:cTn id="24" dur="1" fill="hold">
                                          <p:stCondLst>
                                            <p:cond delay="499"/>
                                          </p:stCondLst>
                                        </p:cTn>
                                        <p:tgtEl>
                                          <p:spTgt spid="205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 calcmode="lin" valueType="num">
                                      <p:cBhvr>
                                        <p:cTn id="29" dur="1000" fill="hold"/>
                                        <p:tgtEl>
                                          <p:spTgt spid="12">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12">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12">
                                            <p:txEl>
                                              <p:pRg st="2" end="2"/>
                                            </p:txEl>
                                          </p:spTgt>
                                        </p:tgtEl>
                                      </p:cBhvr>
                                    </p:animEffect>
                                  </p:childTnLst>
                                </p:cTn>
                              </p:par>
                              <p:par>
                                <p:cTn id="32" presetID="3" presetClass="exit" presetSubtype="10" fill="hold" nodeType="withEffect">
                                  <p:stCondLst>
                                    <p:cond delay="0"/>
                                  </p:stCondLst>
                                  <p:childTnLst>
                                    <p:animEffect transition="out" filter="blinds(horizontal)">
                                      <p:cBhvr>
                                        <p:cTn id="33" dur="500"/>
                                        <p:tgtEl>
                                          <p:spTgt spid="12">
                                            <p:txEl>
                                              <p:pRg st="1" end="1"/>
                                            </p:txEl>
                                          </p:spTgt>
                                        </p:tgtEl>
                                      </p:cBhvr>
                                    </p:animEffect>
                                    <p:set>
                                      <p:cBhvr>
                                        <p:cTn id="34" dur="1" fill="hold">
                                          <p:stCondLst>
                                            <p:cond delay="499"/>
                                          </p:stCondLst>
                                        </p:cTn>
                                        <p:tgtEl>
                                          <p:spTgt spid="12">
                                            <p:txEl>
                                              <p:pRg st="1" end="1"/>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 calcmode="lin" valueType="num">
                                      <p:cBhvr>
                                        <p:cTn id="39" dur="1000" fill="hold"/>
                                        <p:tgtEl>
                                          <p:spTgt spid="12">
                                            <p:txEl>
                                              <p:pRg st="3" end="3"/>
                                            </p:txEl>
                                          </p:spTgt>
                                        </p:tgtEl>
                                        <p:attrNameLst>
                                          <p:attrName>ppt_w</p:attrName>
                                        </p:attrNameLst>
                                      </p:cBhvr>
                                      <p:tavLst>
                                        <p:tav tm="0">
                                          <p:val>
                                            <p:strVal val="#ppt_w*0.70"/>
                                          </p:val>
                                        </p:tav>
                                        <p:tav tm="100000">
                                          <p:val>
                                            <p:strVal val="#ppt_w"/>
                                          </p:val>
                                        </p:tav>
                                      </p:tavLst>
                                    </p:anim>
                                    <p:anim calcmode="lin" valueType="num">
                                      <p:cBhvr>
                                        <p:cTn id="40" dur="1000" fill="hold"/>
                                        <p:tgtEl>
                                          <p:spTgt spid="12">
                                            <p:txEl>
                                              <p:pRg st="3" end="3"/>
                                            </p:txEl>
                                          </p:spTgt>
                                        </p:tgtEl>
                                        <p:attrNameLst>
                                          <p:attrName>ppt_h</p:attrName>
                                        </p:attrNameLst>
                                      </p:cBhvr>
                                      <p:tavLst>
                                        <p:tav tm="0">
                                          <p:val>
                                            <p:strVal val="#ppt_h"/>
                                          </p:val>
                                        </p:tav>
                                        <p:tav tm="100000">
                                          <p:val>
                                            <p:strVal val="#ppt_h"/>
                                          </p:val>
                                        </p:tav>
                                      </p:tavLst>
                                    </p:anim>
                                    <p:animEffect transition="in" filter="fade">
                                      <p:cBhvr>
                                        <p:cTn id="41" dur="1000"/>
                                        <p:tgtEl>
                                          <p:spTgt spid="12">
                                            <p:txEl>
                                              <p:pRg st="3" end="3"/>
                                            </p:txEl>
                                          </p:spTgt>
                                        </p:tgtEl>
                                      </p:cBhvr>
                                    </p:animEffect>
                                  </p:childTnLst>
                                </p:cTn>
                              </p:par>
                              <p:par>
                                <p:cTn id="42" presetID="3" presetClass="exit" presetSubtype="10" fill="hold" nodeType="withEffect">
                                  <p:stCondLst>
                                    <p:cond delay="0"/>
                                  </p:stCondLst>
                                  <p:childTnLst>
                                    <p:animEffect transition="out" filter="blinds(horizontal)">
                                      <p:cBhvr>
                                        <p:cTn id="43" dur="500"/>
                                        <p:tgtEl>
                                          <p:spTgt spid="12">
                                            <p:txEl>
                                              <p:pRg st="2" end="2"/>
                                            </p:txEl>
                                          </p:spTgt>
                                        </p:tgtEl>
                                      </p:cBhvr>
                                    </p:animEffect>
                                    <p:set>
                                      <p:cBhvr>
                                        <p:cTn id="44" dur="1" fill="hold">
                                          <p:stCondLst>
                                            <p:cond delay="499"/>
                                          </p:stCondLst>
                                        </p:cTn>
                                        <p:tgtEl>
                                          <p:spTgt spid="12">
                                            <p:txEl>
                                              <p:pRg st="2" end="2"/>
                                            </p:txEl>
                                          </p:spTgt>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grpId="0" nodeType="clickEffect">
                                  <p:stCondLst>
                                    <p:cond delay="0"/>
                                  </p:stCondLst>
                                  <p:childTnLst>
                                    <p:set>
                                      <p:cBhvr>
                                        <p:cTn id="50" dur="1" fill="hold">
                                          <p:stCondLst>
                                            <p:cond delay="0"/>
                                          </p:stCondLst>
                                        </p:cTn>
                                        <p:tgtEl>
                                          <p:spTgt spid="12">
                                            <p:txEl>
                                              <p:pRg st="4" end="4"/>
                                            </p:txEl>
                                          </p:spTgt>
                                        </p:tgtEl>
                                        <p:attrNameLst>
                                          <p:attrName>style.visibility</p:attrName>
                                        </p:attrNameLst>
                                      </p:cBhvr>
                                      <p:to>
                                        <p:strVal val="visible"/>
                                      </p:to>
                                    </p:set>
                                    <p:anim calcmode="lin" valueType="num">
                                      <p:cBhvr>
                                        <p:cTn id="51" dur="1000" fill="hold"/>
                                        <p:tgtEl>
                                          <p:spTgt spid="12">
                                            <p:txEl>
                                              <p:pRg st="4" end="4"/>
                                            </p:txEl>
                                          </p:spTgt>
                                        </p:tgtEl>
                                        <p:attrNameLst>
                                          <p:attrName>ppt_w</p:attrName>
                                        </p:attrNameLst>
                                      </p:cBhvr>
                                      <p:tavLst>
                                        <p:tav tm="0">
                                          <p:val>
                                            <p:strVal val="#ppt_w*0.70"/>
                                          </p:val>
                                        </p:tav>
                                        <p:tav tm="100000">
                                          <p:val>
                                            <p:strVal val="#ppt_w"/>
                                          </p:val>
                                        </p:tav>
                                      </p:tavLst>
                                    </p:anim>
                                    <p:anim calcmode="lin" valueType="num">
                                      <p:cBhvr>
                                        <p:cTn id="52" dur="1000" fill="hold"/>
                                        <p:tgtEl>
                                          <p:spTgt spid="12">
                                            <p:txEl>
                                              <p:pRg st="4" end="4"/>
                                            </p:txEl>
                                          </p:spTgt>
                                        </p:tgtEl>
                                        <p:attrNameLst>
                                          <p:attrName>ppt_h</p:attrName>
                                        </p:attrNameLst>
                                      </p:cBhvr>
                                      <p:tavLst>
                                        <p:tav tm="0">
                                          <p:val>
                                            <p:strVal val="#ppt_h"/>
                                          </p:val>
                                        </p:tav>
                                        <p:tav tm="100000">
                                          <p:val>
                                            <p:strVal val="#ppt_h"/>
                                          </p:val>
                                        </p:tav>
                                      </p:tavLst>
                                    </p:anim>
                                    <p:animEffect transition="in" filter="fade">
                                      <p:cBhvr>
                                        <p:cTn id="53" dur="1000"/>
                                        <p:tgtEl>
                                          <p:spTgt spid="12">
                                            <p:txEl>
                                              <p:pRg st="4" end="4"/>
                                            </p:txEl>
                                          </p:spTgt>
                                        </p:tgtEl>
                                      </p:cBhvr>
                                    </p:animEffect>
                                  </p:childTnLst>
                                </p:cTn>
                              </p:par>
                              <p:par>
                                <p:cTn id="54" presetID="3" presetClass="exit" presetSubtype="10" fill="hold" nodeType="withEffect">
                                  <p:stCondLst>
                                    <p:cond delay="0"/>
                                  </p:stCondLst>
                                  <p:childTnLst>
                                    <p:animEffect transition="out" filter="blinds(horizontal)">
                                      <p:cBhvr>
                                        <p:cTn id="55" dur="500"/>
                                        <p:tgtEl>
                                          <p:spTgt spid="12">
                                            <p:txEl>
                                              <p:pRg st="3" end="3"/>
                                            </p:txEl>
                                          </p:spTgt>
                                        </p:tgtEl>
                                      </p:cBhvr>
                                    </p:animEffect>
                                    <p:set>
                                      <p:cBhvr>
                                        <p:cTn id="56" dur="1" fill="hold">
                                          <p:stCondLst>
                                            <p:cond delay="499"/>
                                          </p:stCondLst>
                                        </p:cTn>
                                        <p:tgtEl>
                                          <p:spTgt spid="12">
                                            <p:txEl>
                                              <p:pRg st="3" end="3"/>
                                            </p:txEl>
                                          </p:spTgt>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12">
                                            <p:txEl>
                                              <p:pRg st="5" end="5"/>
                                            </p:txEl>
                                          </p:spTgt>
                                        </p:tgtEl>
                                        <p:attrNameLst>
                                          <p:attrName>style.visibility</p:attrName>
                                        </p:attrNameLst>
                                      </p:cBhvr>
                                      <p:to>
                                        <p:strVal val="visible"/>
                                      </p:to>
                                    </p:set>
                                    <p:anim calcmode="lin" valueType="num">
                                      <p:cBhvr>
                                        <p:cTn id="68" dur="1000" fill="hold"/>
                                        <p:tgtEl>
                                          <p:spTgt spid="12">
                                            <p:txEl>
                                              <p:pRg st="5" end="5"/>
                                            </p:txEl>
                                          </p:spTgt>
                                        </p:tgtEl>
                                        <p:attrNameLst>
                                          <p:attrName>ppt_w</p:attrName>
                                        </p:attrNameLst>
                                      </p:cBhvr>
                                      <p:tavLst>
                                        <p:tav tm="0">
                                          <p:val>
                                            <p:strVal val="#ppt_w*0.70"/>
                                          </p:val>
                                        </p:tav>
                                        <p:tav tm="100000">
                                          <p:val>
                                            <p:strVal val="#ppt_w"/>
                                          </p:val>
                                        </p:tav>
                                      </p:tavLst>
                                    </p:anim>
                                    <p:anim calcmode="lin" valueType="num">
                                      <p:cBhvr>
                                        <p:cTn id="69" dur="1000" fill="hold"/>
                                        <p:tgtEl>
                                          <p:spTgt spid="12">
                                            <p:txEl>
                                              <p:pRg st="5" end="5"/>
                                            </p:txEl>
                                          </p:spTgt>
                                        </p:tgtEl>
                                        <p:attrNameLst>
                                          <p:attrName>ppt_h</p:attrName>
                                        </p:attrNameLst>
                                      </p:cBhvr>
                                      <p:tavLst>
                                        <p:tav tm="0">
                                          <p:val>
                                            <p:strVal val="#ppt_h"/>
                                          </p:val>
                                        </p:tav>
                                        <p:tav tm="100000">
                                          <p:val>
                                            <p:strVal val="#ppt_h"/>
                                          </p:val>
                                        </p:tav>
                                      </p:tavLst>
                                    </p:anim>
                                    <p:animEffect transition="in" filter="fade">
                                      <p:cBhvr>
                                        <p:cTn id="70" dur="1000"/>
                                        <p:tgtEl>
                                          <p:spTgt spid="12">
                                            <p:txEl>
                                              <p:pRg st="5" end="5"/>
                                            </p:txEl>
                                          </p:spTgt>
                                        </p:tgtEl>
                                      </p:cBhvr>
                                    </p:animEffect>
                                  </p:childTnLst>
                                </p:cTn>
                              </p:par>
                              <p:par>
                                <p:cTn id="71" presetID="3" presetClass="exit" presetSubtype="10" fill="hold" nodeType="withEffect">
                                  <p:stCondLst>
                                    <p:cond delay="0"/>
                                  </p:stCondLst>
                                  <p:childTnLst>
                                    <p:animEffect transition="out" filter="blinds(horizontal)">
                                      <p:cBhvr>
                                        <p:cTn id="72" dur="500"/>
                                        <p:tgtEl>
                                          <p:spTgt spid="12">
                                            <p:txEl>
                                              <p:pRg st="4" end="4"/>
                                            </p:txEl>
                                          </p:spTgt>
                                        </p:tgtEl>
                                      </p:cBhvr>
                                    </p:animEffect>
                                    <p:set>
                                      <p:cBhvr>
                                        <p:cTn id="73" dur="1" fill="hold">
                                          <p:stCondLst>
                                            <p:cond delay="499"/>
                                          </p:stCondLst>
                                        </p:cTn>
                                        <p:tgtEl>
                                          <p:spTgt spid="12">
                                            <p:txEl>
                                              <p:pRg st="4" end="4"/>
                                            </p:txEl>
                                          </p:spTgt>
                                        </p:tgtEl>
                                        <p:attrNameLst>
                                          <p:attrName>style.visibility</p:attrName>
                                        </p:attrNameLst>
                                      </p:cBhvr>
                                      <p:to>
                                        <p:strVal val="hidden"/>
                                      </p:to>
                                    </p:set>
                                  </p:childTnLst>
                                </p:cTn>
                              </p:par>
                              <p:par>
                                <p:cTn id="74" presetID="3" presetClass="exit" presetSubtype="10" fill="hold" nodeType="withEffect">
                                  <p:stCondLst>
                                    <p:cond delay="0"/>
                                  </p:stCondLst>
                                  <p:childTnLst>
                                    <p:animEffect transition="out" filter="blinds(horizontal)">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12">
                                            <p:txEl>
                                              <p:pRg st="6" end="6"/>
                                            </p:txEl>
                                          </p:spTgt>
                                        </p:tgtEl>
                                        <p:attrNameLst>
                                          <p:attrName>style.visibility</p:attrName>
                                        </p:attrNameLst>
                                      </p:cBhvr>
                                      <p:to>
                                        <p:strVal val="visible"/>
                                      </p:to>
                                    </p:set>
                                    <p:anim calcmode="lin" valueType="num">
                                      <p:cBhvr>
                                        <p:cTn id="84" dur="1000" fill="hold"/>
                                        <p:tgtEl>
                                          <p:spTgt spid="12">
                                            <p:txEl>
                                              <p:pRg st="6" end="6"/>
                                            </p:txEl>
                                          </p:spTgt>
                                        </p:tgtEl>
                                        <p:attrNameLst>
                                          <p:attrName>ppt_w</p:attrName>
                                        </p:attrNameLst>
                                      </p:cBhvr>
                                      <p:tavLst>
                                        <p:tav tm="0">
                                          <p:val>
                                            <p:strVal val="#ppt_w*0.70"/>
                                          </p:val>
                                        </p:tav>
                                        <p:tav tm="100000">
                                          <p:val>
                                            <p:strVal val="#ppt_w"/>
                                          </p:val>
                                        </p:tav>
                                      </p:tavLst>
                                    </p:anim>
                                    <p:anim calcmode="lin" valueType="num">
                                      <p:cBhvr>
                                        <p:cTn id="85" dur="1000" fill="hold"/>
                                        <p:tgtEl>
                                          <p:spTgt spid="12">
                                            <p:txEl>
                                              <p:pRg st="6" end="6"/>
                                            </p:txEl>
                                          </p:spTgt>
                                        </p:tgtEl>
                                        <p:attrNameLst>
                                          <p:attrName>ppt_h</p:attrName>
                                        </p:attrNameLst>
                                      </p:cBhvr>
                                      <p:tavLst>
                                        <p:tav tm="0">
                                          <p:val>
                                            <p:strVal val="#ppt_h"/>
                                          </p:val>
                                        </p:tav>
                                        <p:tav tm="100000">
                                          <p:val>
                                            <p:strVal val="#ppt_h"/>
                                          </p:val>
                                        </p:tav>
                                      </p:tavLst>
                                    </p:anim>
                                    <p:animEffect transition="in" filter="fade">
                                      <p:cBhvr>
                                        <p:cTn id="86" dur="1000"/>
                                        <p:tgtEl>
                                          <p:spTgt spid="12">
                                            <p:txEl>
                                              <p:pRg st="6" end="6"/>
                                            </p:txEl>
                                          </p:spTgt>
                                        </p:tgtEl>
                                      </p:cBhvr>
                                    </p:animEffect>
                                  </p:childTnLst>
                                </p:cTn>
                              </p:par>
                              <p:par>
                                <p:cTn id="87" presetID="55" presetClass="entr" presetSubtype="0" fill="hold" grpId="0" nodeType="withEffect">
                                  <p:stCondLst>
                                    <p:cond delay="0"/>
                                  </p:stCondLst>
                                  <p:childTnLst>
                                    <p:set>
                                      <p:cBhvr>
                                        <p:cTn id="88" dur="1" fill="hold">
                                          <p:stCondLst>
                                            <p:cond delay="0"/>
                                          </p:stCondLst>
                                        </p:cTn>
                                        <p:tgtEl>
                                          <p:spTgt spid="12">
                                            <p:txEl>
                                              <p:pRg st="7" end="7"/>
                                            </p:txEl>
                                          </p:spTgt>
                                        </p:tgtEl>
                                        <p:attrNameLst>
                                          <p:attrName>style.visibility</p:attrName>
                                        </p:attrNameLst>
                                      </p:cBhvr>
                                      <p:to>
                                        <p:strVal val="visible"/>
                                      </p:to>
                                    </p:set>
                                    <p:anim calcmode="lin" valueType="num">
                                      <p:cBhvr>
                                        <p:cTn id="89" dur="1000" fill="hold"/>
                                        <p:tgtEl>
                                          <p:spTgt spid="12">
                                            <p:txEl>
                                              <p:pRg st="7" end="7"/>
                                            </p:txEl>
                                          </p:spTgt>
                                        </p:tgtEl>
                                        <p:attrNameLst>
                                          <p:attrName>ppt_w</p:attrName>
                                        </p:attrNameLst>
                                      </p:cBhvr>
                                      <p:tavLst>
                                        <p:tav tm="0">
                                          <p:val>
                                            <p:strVal val="#ppt_w*0.70"/>
                                          </p:val>
                                        </p:tav>
                                        <p:tav tm="100000">
                                          <p:val>
                                            <p:strVal val="#ppt_w"/>
                                          </p:val>
                                        </p:tav>
                                      </p:tavLst>
                                    </p:anim>
                                    <p:anim calcmode="lin" valueType="num">
                                      <p:cBhvr>
                                        <p:cTn id="90" dur="1000" fill="hold"/>
                                        <p:tgtEl>
                                          <p:spTgt spid="12">
                                            <p:txEl>
                                              <p:pRg st="7" end="7"/>
                                            </p:txEl>
                                          </p:spTgt>
                                        </p:tgtEl>
                                        <p:attrNameLst>
                                          <p:attrName>ppt_h</p:attrName>
                                        </p:attrNameLst>
                                      </p:cBhvr>
                                      <p:tavLst>
                                        <p:tav tm="0">
                                          <p:val>
                                            <p:strVal val="#ppt_h"/>
                                          </p:val>
                                        </p:tav>
                                        <p:tav tm="100000">
                                          <p:val>
                                            <p:strVal val="#ppt_h"/>
                                          </p:val>
                                        </p:tav>
                                      </p:tavLst>
                                    </p:anim>
                                    <p:animEffect transition="in" filter="fade">
                                      <p:cBhvr>
                                        <p:cTn id="91" dur="1000"/>
                                        <p:tgtEl>
                                          <p:spTgt spid="12">
                                            <p:txEl>
                                              <p:pRg st="7" end="7"/>
                                            </p:txEl>
                                          </p:spTgt>
                                        </p:tgtEl>
                                      </p:cBhvr>
                                    </p:animEffect>
                                  </p:childTnLst>
                                </p:cTn>
                              </p:par>
                              <p:par>
                                <p:cTn id="92" presetID="55" presetClass="entr" presetSubtype="0" fill="hold" grpId="0" nodeType="withEffect">
                                  <p:stCondLst>
                                    <p:cond delay="0"/>
                                  </p:stCondLst>
                                  <p:childTnLst>
                                    <p:set>
                                      <p:cBhvr>
                                        <p:cTn id="93" dur="1" fill="hold">
                                          <p:stCondLst>
                                            <p:cond delay="0"/>
                                          </p:stCondLst>
                                        </p:cTn>
                                        <p:tgtEl>
                                          <p:spTgt spid="12">
                                            <p:txEl>
                                              <p:pRg st="8" end="8"/>
                                            </p:txEl>
                                          </p:spTgt>
                                        </p:tgtEl>
                                        <p:attrNameLst>
                                          <p:attrName>style.visibility</p:attrName>
                                        </p:attrNameLst>
                                      </p:cBhvr>
                                      <p:to>
                                        <p:strVal val="visible"/>
                                      </p:to>
                                    </p:set>
                                    <p:anim calcmode="lin" valueType="num">
                                      <p:cBhvr>
                                        <p:cTn id="94" dur="1000" fill="hold"/>
                                        <p:tgtEl>
                                          <p:spTgt spid="12">
                                            <p:txEl>
                                              <p:pRg st="8" end="8"/>
                                            </p:txEl>
                                          </p:spTgt>
                                        </p:tgtEl>
                                        <p:attrNameLst>
                                          <p:attrName>ppt_w</p:attrName>
                                        </p:attrNameLst>
                                      </p:cBhvr>
                                      <p:tavLst>
                                        <p:tav tm="0">
                                          <p:val>
                                            <p:strVal val="#ppt_w*0.70"/>
                                          </p:val>
                                        </p:tav>
                                        <p:tav tm="100000">
                                          <p:val>
                                            <p:strVal val="#ppt_w"/>
                                          </p:val>
                                        </p:tav>
                                      </p:tavLst>
                                    </p:anim>
                                    <p:anim calcmode="lin" valueType="num">
                                      <p:cBhvr>
                                        <p:cTn id="95" dur="1000" fill="hold"/>
                                        <p:tgtEl>
                                          <p:spTgt spid="12">
                                            <p:txEl>
                                              <p:pRg st="8" end="8"/>
                                            </p:txEl>
                                          </p:spTgt>
                                        </p:tgtEl>
                                        <p:attrNameLst>
                                          <p:attrName>ppt_h</p:attrName>
                                        </p:attrNameLst>
                                      </p:cBhvr>
                                      <p:tavLst>
                                        <p:tav tm="0">
                                          <p:val>
                                            <p:strVal val="#ppt_h"/>
                                          </p:val>
                                        </p:tav>
                                        <p:tav tm="100000">
                                          <p:val>
                                            <p:strVal val="#ppt_h"/>
                                          </p:val>
                                        </p:tav>
                                      </p:tavLst>
                                    </p:anim>
                                    <p:animEffect transition="in" filter="fade">
                                      <p:cBhvr>
                                        <p:cTn id="96" dur="1000"/>
                                        <p:tgtEl>
                                          <p:spTgt spid="12">
                                            <p:txEl>
                                              <p:pRg st="8" end="8"/>
                                            </p:txEl>
                                          </p:spTgt>
                                        </p:tgtEl>
                                      </p:cBhvr>
                                    </p:animEffect>
                                  </p:childTnLst>
                                </p:cTn>
                              </p:par>
                              <p:par>
                                <p:cTn id="97" presetID="55" presetClass="entr" presetSubtype="0" fill="hold" grpId="0" nodeType="withEffect">
                                  <p:stCondLst>
                                    <p:cond delay="0"/>
                                  </p:stCondLst>
                                  <p:childTnLst>
                                    <p:set>
                                      <p:cBhvr>
                                        <p:cTn id="98" dur="1" fill="hold">
                                          <p:stCondLst>
                                            <p:cond delay="0"/>
                                          </p:stCondLst>
                                        </p:cTn>
                                        <p:tgtEl>
                                          <p:spTgt spid="12">
                                            <p:txEl>
                                              <p:pRg st="9" end="9"/>
                                            </p:txEl>
                                          </p:spTgt>
                                        </p:tgtEl>
                                        <p:attrNameLst>
                                          <p:attrName>style.visibility</p:attrName>
                                        </p:attrNameLst>
                                      </p:cBhvr>
                                      <p:to>
                                        <p:strVal val="visible"/>
                                      </p:to>
                                    </p:set>
                                    <p:anim calcmode="lin" valueType="num">
                                      <p:cBhvr>
                                        <p:cTn id="99" dur="1000" fill="hold"/>
                                        <p:tgtEl>
                                          <p:spTgt spid="12">
                                            <p:txEl>
                                              <p:pRg st="9" end="9"/>
                                            </p:txEl>
                                          </p:spTgt>
                                        </p:tgtEl>
                                        <p:attrNameLst>
                                          <p:attrName>ppt_w</p:attrName>
                                        </p:attrNameLst>
                                      </p:cBhvr>
                                      <p:tavLst>
                                        <p:tav tm="0">
                                          <p:val>
                                            <p:strVal val="#ppt_w*0.70"/>
                                          </p:val>
                                        </p:tav>
                                        <p:tav tm="100000">
                                          <p:val>
                                            <p:strVal val="#ppt_w"/>
                                          </p:val>
                                        </p:tav>
                                      </p:tavLst>
                                    </p:anim>
                                    <p:anim calcmode="lin" valueType="num">
                                      <p:cBhvr>
                                        <p:cTn id="100" dur="1000" fill="hold"/>
                                        <p:tgtEl>
                                          <p:spTgt spid="12">
                                            <p:txEl>
                                              <p:pRg st="9" end="9"/>
                                            </p:txEl>
                                          </p:spTgt>
                                        </p:tgtEl>
                                        <p:attrNameLst>
                                          <p:attrName>ppt_h</p:attrName>
                                        </p:attrNameLst>
                                      </p:cBhvr>
                                      <p:tavLst>
                                        <p:tav tm="0">
                                          <p:val>
                                            <p:strVal val="#ppt_h"/>
                                          </p:val>
                                        </p:tav>
                                        <p:tav tm="100000">
                                          <p:val>
                                            <p:strVal val="#ppt_h"/>
                                          </p:val>
                                        </p:tav>
                                      </p:tavLst>
                                    </p:anim>
                                    <p:animEffect transition="in" filter="fade">
                                      <p:cBhvr>
                                        <p:cTn id="101" dur="10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14</a:t>
            </a:fld>
            <a:endParaRPr lang="en-IN"/>
          </a:p>
        </p:txBody>
      </p:sp>
      <p:sp>
        <p:nvSpPr>
          <p:cNvPr id="5" name="Rectangle 2"/>
          <p:cNvSpPr txBox="1">
            <a:spLocks noChangeArrowheads="1"/>
          </p:cNvSpPr>
          <p:nvPr/>
        </p:nvSpPr>
        <p:spPr>
          <a:xfrm>
            <a:off x="674077" y="257908"/>
            <a:ext cx="8001000" cy="64135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a:latin typeface="Times New Roman" panose="02020603050405020304" pitchFamily="18" charset="0"/>
                <a:ea typeface="宋体" panose="02010600030101010101" pitchFamily="2" charset="-122"/>
                <a:cs typeface="Times New Roman" panose="02020603050405020304" pitchFamily="18" charset="0"/>
              </a:rPr>
              <a:t>7.Replace higher pairs with lower pairs</a:t>
            </a:r>
          </a:p>
        </p:txBody>
      </p:sp>
      <p:sp>
        <p:nvSpPr>
          <p:cNvPr id="6" name="Rectangle 3"/>
          <p:cNvSpPr txBox="1">
            <a:spLocks noChangeArrowheads="1"/>
          </p:cNvSpPr>
          <p:nvPr/>
        </p:nvSpPr>
        <p:spPr>
          <a:xfrm>
            <a:off x="521677" y="1172308"/>
            <a:ext cx="3657600" cy="10668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zh-CN" sz="2400">
                <a:ea typeface="宋体" panose="02010600030101010101" pitchFamily="2" charset="-122"/>
              </a:rPr>
              <a:t>Example 1:</a:t>
            </a:r>
          </a:p>
          <a:p>
            <a:pPr>
              <a:buFontTx/>
              <a:buNone/>
            </a:pPr>
            <a:r>
              <a:rPr lang="en-US" altLang="zh-CN" sz="2400">
                <a:ea typeface="宋体" panose="02010600030101010101" pitchFamily="2" charset="-122"/>
              </a:rPr>
              <a:t>Both of the link are circles</a:t>
            </a:r>
          </a:p>
        </p:txBody>
      </p:sp>
      <p:pic>
        <p:nvPicPr>
          <p:cNvPr id="7" name="Picture 4" descr="P26"/>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6705600" y="972283"/>
            <a:ext cx="4648200" cy="378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YongJiuTiDai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9277" y="2467708"/>
            <a:ext cx="2286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descr="YongJiuTiDai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10000" y="2457158"/>
            <a:ext cx="2286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4344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15</a:t>
            </a:fld>
            <a:endParaRPr lang="en-IN"/>
          </a:p>
        </p:txBody>
      </p:sp>
      <p:sp>
        <p:nvSpPr>
          <p:cNvPr id="5" name="Rectangle 2"/>
          <p:cNvSpPr txBox="1">
            <a:spLocks noChangeArrowheads="1"/>
          </p:cNvSpPr>
          <p:nvPr/>
        </p:nvSpPr>
        <p:spPr>
          <a:xfrm>
            <a:off x="609600" y="533400"/>
            <a:ext cx="8077200" cy="64135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a:latin typeface="Times New Roman" panose="02020603050405020304" pitchFamily="18" charset="0"/>
                <a:ea typeface="宋体" panose="02010600030101010101" pitchFamily="2" charset="-122"/>
                <a:cs typeface="Times New Roman" panose="02020603050405020304" pitchFamily="18" charset="0"/>
              </a:rPr>
              <a:t>7.Replace higher pairs with lower pairs</a:t>
            </a:r>
          </a:p>
        </p:txBody>
      </p:sp>
      <p:sp>
        <p:nvSpPr>
          <p:cNvPr id="6" name="Rectangle 3"/>
          <p:cNvSpPr txBox="1">
            <a:spLocks noChangeArrowheads="1"/>
          </p:cNvSpPr>
          <p:nvPr/>
        </p:nvSpPr>
        <p:spPr>
          <a:xfrm>
            <a:off x="533400" y="1371600"/>
            <a:ext cx="4953000" cy="106211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zh-CN" sz="2400" dirty="0">
                <a:ea typeface="宋体" panose="02010600030101010101" pitchFamily="2" charset="-122"/>
              </a:rPr>
              <a:t>Example 2</a:t>
            </a:r>
          </a:p>
          <a:p>
            <a:pPr>
              <a:buFontTx/>
              <a:buNone/>
            </a:pPr>
            <a:r>
              <a:rPr lang="en-US" altLang="zh-CN" sz="2400" dirty="0">
                <a:ea typeface="宋体" panose="02010600030101010101" pitchFamily="2" charset="-122"/>
              </a:rPr>
              <a:t>One is a circle, the other is a point.</a:t>
            </a:r>
          </a:p>
        </p:txBody>
      </p:sp>
      <p:pic>
        <p:nvPicPr>
          <p:cNvPr id="7" name="Picture 4" descr="P29"/>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6326945" y="1542257"/>
            <a:ext cx="5486400" cy="444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YongJiuTiDai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91004" y="3212123"/>
            <a:ext cx="12573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descr="YongJiuTiDai2"/>
          <p:cNvPicPr>
            <a:picLocks noChangeAspect="1" noChangeArrowheads="1"/>
          </p:cNvPicPr>
          <p:nvPr/>
        </p:nvPicPr>
        <p:blipFill>
          <a:blip r:embed="rId4">
            <a:extLst>
              <a:ext uri="{28A0092B-C50C-407E-A947-70E740481C1C}">
                <a14:useLocalDpi xmlns:a14="http://schemas.microsoft.com/office/drawing/2010/main" xmlns="" val="0"/>
              </a:ext>
            </a:extLst>
          </a:blip>
          <a:srcRect t="5031" r="6844" b="11949"/>
          <a:stretch>
            <a:fillRect/>
          </a:stretch>
        </p:blipFill>
        <p:spPr bwMode="auto">
          <a:xfrm>
            <a:off x="4038600" y="3212123"/>
            <a:ext cx="14478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3558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16</a:t>
            </a:fld>
            <a:endParaRPr lang="en-IN"/>
          </a:p>
        </p:txBody>
      </p:sp>
      <p:sp>
        <p:nvSpPr>
          <p:cNvPr id="5" name="Rectangle 2"/>
          <p:cNvSpPr txBox="1">
            <a:spLocks noChangeArrowheads="1"/>
          </p:cNvSpPr>
          <p:nvPr/>
        </p:nvSpPr>
        <p:spPr>
          <a:xfrm>
            <a:off x="533400" y="457200"/>
            <a:ext cx="8001000" cy="64135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a:latin typeface="Times New Roman" panose="02020603050405020304" pitchFamily="18" charset="0"/>
                <a:ea typeface="宋体" panose="02010600030101010101" pitchFamily="2" charset="-122"/>
                <a:cs typeface="Times New Roman" panose="02020603050405020304" pitchFamily="18" charset="0"/>
              </a:rPr>
              <a:t>7.Replace higher pairs with lower pairs</a:t>
            </a:r>
          </a:p>
        </p:txBody>
      </p:sp>
      <p:sp>
        <p:nvSpPr>
          <p:cNvPr id="6" name="Rectangle 3"/>
          <p:cNvSpPr txBox="1">
            <a:spLocks noChangeArrowheads="1"/>
          </p:cNvSpPr>
          <p:nvPr/>
        </p:nvSpPr>
        <p:spPr>
          <a:xfrm>
            <a:off x="533399" y="1219200"/>
            <a:ext cx="5093677" cy="161131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zh-CN" dirty="0">
                <a:ea typeface="宋体" panose="02010600030101010101" pitchFamily="2" charset="-122"/>
              </a:rPr>
              <a:t>Example 3:</a:t>
            </a:r>
          </a:p>
          <a:p>
            <a:pPr>
              <a:buFontTx/>
              <a:buNone/>
            </a:pPr>
            <a:r>
              <a:rPr lang="en-US" altLang="zh-CN" dirty="0">
                <a:ea typeface="宋体" panose="02010600030101010101" pitchFamily="2" charset="-122"/>
              </a:rPr>
              <a:t>One is a line, the other is a circle.</a:t>
            </a:r>
          </a:p>
        </p:txBody>
      </p:sp>
      <p:pic>
        <p:nvPicPr>
          <p:cNvPr id="7" name="Picture 4" descr="P32"/>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6247228" y="1432720"/>
            <a:ext cx="5638800" cy="458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YongJiuTiDai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91375" y="4021933"/>
            <a:ext cx="228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descr="YongJiuTiDai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2029" y="3951288"/>
            <a:ext cx="1965325"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9809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
                                        <p:tgtEl>
                                          <p:spTgt spid="7"/>
                                        </p:tgtEl>
                                      </p:cBhvr>
                                    </p:animEffect>
                                    <p:anim calcmode="lin" valueType="num">
                                      <p:cBhvr>
                                        <p:cTn id="20" dur="400" fill="hold"/>
                                        <p:tgtEl>
                                          <p:spTgt spid="7"/>
                                        </p:tgtEl>
                                        <p:attrNameLst>
                                          <p:attrName>ppt_x</p:attrName>
                                        </p:attrNameLst>
                                      </p:cBhvr>
                                      <p:tavLst>
                                        <p:tav tm="0">
                                          <p:val>
                                            <p:strVal val="#ppt_x"/>
                                          </p:val>
                                        </p:tav>
                                        <p:tav tm="100000">
                                          <p:val>
                                            <p:strVal val="#ppt_x"/>
                                          </p:val>
                                        </p:tav>
                                      </p:tavLst>
                                    </p:anim>
                                    <p:anim calcmode="lin" valueType="num">
                                      <p:cBhvr>
                                        <p:cTn id="21" dur="400" fill="hold"/>
                                        <p:tgtEl>
                                          <p:spTgt spid="7"/>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a:xfrm>
            <a:off x="8610600" y="6356352"/>
            <a:ext cx="2743200" cy="365125"/>
          </a:xfrm>
        </p:spPr>
        <p:txBody>
          <a:bodyPr/>
          <a:lstStyle/>
          <a:p>
            <a:fld id="{DD7BB4AB-C194-4086-8137-E9CE68CA0D5D}" type="slidenum">
              <a:rPr lang="en-IN" smtClean="0"/>
              <a:pPr/>
              <a:t>17</a:t>
            </a:fld>
            <a:endParaRPr lang="en-IN"/>
          </a:p>
        </p:txBody>
      </p:sp>
      <p:sp>
        <p:nvSpPr>
          <p:cNvPr id="5" name="Rectangle 2"/>
          <p:cNvSpPr txBox="1">
            <a:spLocks noChangeArrowheads="1"/>
          </p:cNvSpPr>
          <p:nvPr/>
        </p:nvSpPr>
        <p:spPr>
          <a:xfrm>
            <a:off x="737743" y="522943"/>
            <a:ext cx="6870700" cy="92302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t>Machine:</a:t>
            </a:r>
            <a:r>
              <a:rPr lang="en-US" altLang="en-US" dirty="0"/>
              <a:t> </a:t>
            </a:r>
          </a:p>
        </p:txBody>
      </p:sp>
      <p:sp>
        <p:nvSpPr>
          <p:cNvPr id="6" name="Rectangle 3"/>
          <p:cNvSpPr txBox="1">
            <a:spLocks noChangeArrowheads="1"/>
          </p:cNvSpPr>
          <p:nvPr/>
        </p:nvSpPr>
        <p:spPr>
          <a:xfrm>
            <a:off x="685800" y="1645916"/>
            <a:ext cx="10835640" cy="12954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400" dirty="0"/>
              <a:t>A machine is a mechanism or group of mechanisms used to perform useful work.</a:t>
            </a:r>
          </a:p>
          <a:p>
            <a:pPr>
              <a:lnSpc>
                <a:spcPct val="80000"/>
              </a:lnSpc>
            </a:pPr>
            <a:r>
              <a:rPr lang="en-US" altLang="en-US" sz="2400" dirty="0"/>
              <a:t>Its chief function is to adopt a source of power to some specific work requirements.</a:t>
            </a:r>
          </a:p>
        </p:txBody>
      </p:sp>
      <p:grpSp>
        <p:nvGrpSpPr>
          <p:cNvPr id="20" name="Group 19"/>
          <p:cNvGrpSpPr/>
          <p:nvPr/>
        </p:nvGrpSpPr>
        <p:grpSpPr>
          <a:xfrm>
            <a:off x="1560341" y="3318804"/>
            <a:ext cx="8918917" cy="2561492"/>
            <a:chOff x="914400" y="3276600"/>
            <a:chExt cx="7219950" cy="1943100"/>
          </a:xfrm>
        </p:grpSpPr>
        <p:sp>
          <p:nvSpPr>
            <p:cNvPr id="7" name="Rectangle 5"/>
            <p:cNvSpPr>
              <a:spLocks noChangeArrowheads="1"/>
            </p:cNvSpPr>
            <p:nvPr/>
          </p:nvSpPr>
          <p:spPr bwMode="auto">
            <a:xfrm>
              <a:off x="2400300" y="3276600"/>
              <a:ext cx="914400" cy="457200"/>
            </a:xfrm>
            <a:prstGeom prst="rect">
              <a:avLst/>
            </a:prstGeom>
            <a:solidFill>
              <a:srgbClr val="FF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p:spPr>
          <p:txBody>
            <a:bodyPr>
              <a:flatTx/>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1600" dirty="0">
                  <a:latin typeface="Arial" panose="020B0604020202020204" pitchFamily="34" charset="0"/>
                  <a:cs typeface="Arial" panose="020B0604020202020204" pitchFamily="34" charset="0"/>
                </a:rPr>
                <a:t>Kinematic pairs</a:t>
              </a:r>
              <a:endParaRPr lang="en-US" altLang="en-US" sz="2400" dirty="0">
                <a:latin typeface="Arial" panose="020B0604020202020204" pitchFamily="34" charset="0"/>
                <a:cs typeface="Arial" panose="020B0604020202020204" pitchFamily="34" charset="0"/>
              </a:endParaRPr>
            </a:p>
          </p:txBody>
        </p:sp>
        <p:sp>
          <p:nvSpPr>
            <p:cNvPr id="8" name="Rectangle 6"/>
            <p:cNvSpPr>
              <a:spLocks noChangeArrowheads="1"/>
            </p:cNvSpPr>
            <p:nvPr/>
          </p:nvSpPr>
          <p:spPr bwMode="auto">
            <a:xfrm>
              <a:off x="3771900" y="3276600"/>
              <a:ext cx="1600200" cy="457200"/>
            </a:xfrm>
            <a:prstGeom prst="rect">
              <a:avLst/>
            </a:prstGeom>
            <a:solidFill>
              <a:srgbClr val="FF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p:spPr>
          <p:txBody>
            <a:bodyPr>
              <a:flatTx/>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1600" dirty="0">
                  <a:latin typeface="Arial" panose="020B0604020202020204" pitchFamily="34" charset="0"/>
                  <a:cs typeface="Arial" panose="020B0604020202020204" pitchFamily="34" charset="0"/>
                </a:rPr>
                <a:t>When connected as per Eq. 1 &amp; 2 </a:t>
              </a:r>
              <a:endParaRPr lang="en-US" altLang="en-US" sz="2400" dirty="0">
                <a:latin typeface="Arial" panose="020B0604020202020204" pitchFamily="34" charset="0"/>
                <a:cs typeface="Arial" panose="020B0604020202020204" pitchFamily="34" charset="0"/>
              </a:endParaRPr>
            </a:p>
          </p:txBody>
        </p:sp>
        <p:sp>
          <p:nvSpPr>
            <p:cNvPr id="9" name="Rectangle 7"/>
            <p:cNvSpPr>
              <a:spLocks noChangeArrowheads="1"/>
            </p:cNvSpPr>
            <p:nvPr/>
          </p:nvSpPr>
          <p:spPr bwMode="auto">
            <a:xfrm>
              <a:off x="5829300" y="3276600"/>
              <a:ext cx="914400" cy="457200"/>
            </a:xfrm>
            <a:prstGeom prst="rect">
              <a:avLst/>
            </a:prstGeom>
            <a:solidFill>
              <a:srgbClr val="FF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p:spPr>
          <p:txBody>
            <a:bodyPr>
              <a:flatTx/>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1600" dirty="0">
                  <a:latin typeface="Arial" panose="020B0604020202020204" pitchFamily="34" charset="0"/>
                  <a:cs typeface="Arial" panose="020B0604020202020204" pitchFamily="34" charset="0"/>
                </a:rPr>
                <a:t>Kinematic chain </a:t>
              </a:r>
              <a:endParaRPr lang="en-US" altLang="en-US" sz="2400" dirty="0">
                <a:latin typeface="Arial" panose="020B0604020202020204" pitchFamily="34" charset="0"/>
                <a:cs typeface="Arial" panose="020B0604020202020204" pitchFamily="34" charset="0"/>
              </a:endParaRPr>
            </a:p>
          </p:txBody>
        </p:sp>
        <p:sp>
          <p:nvSpPr>
            <p:cNvPr id="10" name="Rectangle 8"/>
            <p:cNvSpPr>
              <a:spLocks noChangeArrowheads="1"/>
            </p:cNvSpPr>
            <p:nvPr/>
          </p:nvSpPr>
          <p:spPr bwMode="auto">
            <a:xfrm>
              <a:off x="2286000" y="4305300"/>
              <a:ext cx="1257300" cy="457200"/>
            </a:xfrm>
            <a:prstGeom prst="rect">
              <a:avLst/>
            </a:prstGeom>
            <a:solidFill>
              <a:srgbClr val="FF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p:spPr>
          <p:txBody>
            <a:bodyPr>
              <a:flatTx/>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1600" dirty="0">
                  <a:latin typeface="Arial" panose="020B0604020202020204" pitchFamily="34" charset="0"/>
                  <a:cs typeface="Arial" panose="020B0604020202020204" pitchFamily="34" charset="0"/>
                </a:rPr>
                <a:t>When one link is fixed</a:t>
              </a:r>
              <a:endParaRPr lang="en-US" altLang="en-US" sz="2400" dirty="0">
                <a:latin typeface="Arial" panose="020B0604020202020204" pitchFamily="34" charset="0"/>
                <a:cs typeface="Arial" panose="020B0604020202020204" pitchFamily="34" charset="0"/>
              </a:endParaRPr>
            </a:p>
          </p:txBody>
        </p:sp>
        <p:sp>
          <p:nvSpPr>
            <p:cNvPr id="11" name="Rectangle 9"/>
            <p:cNvSpPr>
              <a:spLocks noChangeArrowheads="1"/>
            </p:cNvSpPr>
            <p:nvPr/>
          </p:nvSpPr>
          <p:spPr bwMode="auto">
            <a:xfrm>
              <a:off x="4229100" y="4305300"/>
              <a:ext cx="914400" cy="342900"/>
            </a:xfrm>
            <a:prstGeom prst="rect">
              <a:avLst/>
            </a:prstGeom>
            <a:solidFill>
              <a:srgbClr val="FF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p:spPr>
          <p:txBody>
            <a:bodyPr>
              <a:flatTx/>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1400" dirty="0">
                  <a:latin typeface="Arial" panose="020B0604020202020204" pitchFamily="34" charset="0"/>
                  <a:cs typeface="Arial" panose="020B0604020202020204" pitchFamily="34" charset="0"/>
                </a:rPr>
                <a:t>Mechanism </a:t>
              </a:r>
              <a:endParaRPr lang="en-US" altLang="en-US" sz="2000" dirty="0">
                <a:latin typeface="Arial" panose="020B0604020202020204" pitchFamily="34" charset="0"/>
                <a:cs typeface="Arial" panose="020B0604020202020204" pitchFamily="34" charset="0"/>
              </a:endParaRPr>
            </a:p>
          </p:txBody>
        </p:sp>
        <p:sp>
          <p:nvSpPr>
            <p:cNvPr id="12" name="Rectangle 10"/>
            <p:cNvSpPr>
              <a:spLocks noChangeArrowheads="1"/>
            </p:cNvSpPr>
            <p:nvPr/>
          </p:nvSpPr>
          <p:spPr bwMode="auto">
            <a:xfrm>
              <a:off x="5600700" y="4305300"/>
              <a:ext cx="1828800" cy="457200"/>
            </a:xfrm>
            <a:prstGeom prst="rect">
              <a:avLst/>
            </a:prstGeom>
            <a:solidFill>
              <a:srgbClr val="FF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p:spPr>
          <p:txBody>
            <a:bodyPr>
              <a:flatTx/>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1400" dirty="0">
                  <a:latin typeface="Arial" panose="020B0604020202020204" pitchFamily="34" charset="0"/>
                  <a:cs typeface="Arial" panose="020B0604020202020204" pitchFamily="34" charset="0"/>
                </a:rPr>
                <a:t>When forces and motions are transmitted </a:t>
              </a:r>
              <a:endParaRPr lang="en-US" altLang="en-US" sz="2000" dirty="0">
                <a:latin typeface="Arial" panose="020B0604020202020204" pitchFamily="34" charset="0"/>
                <a:cs typeface="Arial" panose="020B0604020202020204" pitchFamily="34" charset="0"/>
              </a:endParaRPr>
            </a:p>
          </p:txBody>
        </p:sp>
        <p:sp>
          <p:nvSpPr>
            <p:cNvPr id="13" name="Rectangle 11"/>
            <p:cNvSpPr>
              <a:spLocks noChangeArrowheads="1"/>
            </p:cNvSpPr>
            <p:nvPr/>
          </p:nvSpPr>
          <p:spPr bwMode="auto">
            <a:xfrm>
              <a:off x="4343400" y="4876800"/>
              <a:ext cx="914400" cy="342900"/>
            </a:xfrm>
            <a:prstGeom prst="rect">
              <a:avLst/>
            </a:prstGeom>
            <a:solidFill>
              <a:srgbClr val="FFFFFF"/>
            </a:solidFill>
            <a:ln w="9525">
              <a:miter lim="800000"/>
              <a:headEnd/>
              <a:tailEnd/>
            </a:ln>
            <a:scene3d>
              <a:camera prst="legacyPerspectiveBottomLeft"/>
              <a:lightRig rig="legacyFlat3" dir="t"/>
            </a:scene3d>
            <a:sp3d extrusionH="887400" prstMaterial="legacyMatte">
              <a:bevelT w="13500" h="13500" prst="angle"/>
              <a:bevelB w="13500" h="13500" prst="angle"/>
              <a:extrusionClr>
                <a:srgbClr val="FFFFFF"/>
              </a:extrusionClr>
              <a:contourClr>
                <a:srgbClr val="FFFFFF"/>
              </a:contourClr>
            </a:sp3d>
          </p:spPr>
          <p:txBody>
            <a:bodyPr>
              <a:flatTx/>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1600" dirty="0">
                  <a:latin typeface="Arial" panose="020B0604020202020204" pitchFamily="34" charset="0"/>
                  <a:cs typeface="Arial" panose="020B0604020202020204" pitchFamily="34" charset="0"/>
                </a:rPr>
                <a:t>Machine </a:t>
              </a:r>
              <a:endParaRPr lang="en-US" altLang="en-US" sz="2400" dirty="0">
                <a:latin typeface="Arial" panose="020B0604020202020204" pitchFamily="34" charset="0"/>
                <a:cs typeface="Arial" panose="020B0604020202020204" pitchFamily="34" charset="0"/>
              </a:endParaRPr>
            </a:p>
          </p:txBody>
        </p:sp>
        <p:sp>
          <p:nvSpPr>
            <p:cNvPr id="14" name="Line 12"/>
            <p:cNvSpPr>
              <a:spLocks noChangeShapeType="1"/>
            </p:cNvSpPr>
            <p:nvPr/>
          </p:nvSpPr>
          <p:spPr bwMode="auto">
            <a:xfrm>
              <a:off x="3314700" y="3505200"/>
              <a:ext cx="457200" cy="0"/>
            </a:xfrm>
            <a:prstGeom prst="line">
              <a:avLst/>
            </a:prstGeom>
            <a:noFill/>
            <a:ln w="1905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lgn="ctr"/>
              <a:endParaRPr lang="en-IN"/>
            </a:p>
          </p:txBody>
        </p:sp>
        <p:sp>
          <p:nvSpPr>
            <p:cNvPr id="15" name="Line 13"/>
            <p:cNvSpPr>
              <a:spLocks noChangeShapeType="1"/>
            </p:cNvSpPr>
            <p:nvPr/>
          </p:nvSpPr>
          <p:spPr bwMode="auto">
            <a:xfrm>
              <a:off x="5372100" y="3505200"/>
              <a:ext cx="457200" cy="0"/>
            </a:xfrm>
            <a:prstGeom prst="line">
              <a:avLst/>
            </a:prstGeom>
            <a:noFill/>
            <a:ln w="1905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lgn="ctr"/>
              <a:endParaRPr lang="en-IN"/>
            </a:p>
          </p:txBody>
        </p:sp>
        <p:sp>
          <p:nvSpPr>
            <p:cNvPr id="16" name="Line 14"/>
            <p:cNvSpPr>
              <a:spLocks noChangeShapeType="1"/>
            </p:cNvSpPr>
            <p:nvPr/>
          </p:nvSpPr>
          <p:spPr bwMode="auto">
            <a:xfrm>
              <a:off x="3543300" y="4419600"/>
              <a:ext cx="685800" cy="0"/>
            </a:xfrm>
            <a:prstGeom prst="line">
              <a:avLst/>
            </a:prstGeom>
            <a:noFill/>
            <a:ln w="1905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lgn="ctr"/>
              <a:endParaRPr lang="en-IN"/>
            </a:p>
          </p:txBody>
        </p:sp>
        <p:sp>
          <p:nvSpPr>
            <p:cNvPr id="17" name="Line 15"/>
            <p:cNvSpPr>
              <a:spLocks noChangeShapeType="1"/>
            </p:cNvSpPr>
            <p:nvPr/>
          </p:nvSpPr>
          <p:spPr bwMode="auto">
            <a:xfrm>
              <a:off x="5143500" y="4419600"/>
              <a:ext cx="457200" cy="0"/>
            </a:xfrm>
            <a:prstGeom prst="line">
              <a:avLst/>
            </a:prstGeom>
            <a:noFill/>
            <a:ln w="1905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lgn="ctr"/>
              <a:endParaRPr lang="en-IN"/>
            </a:p>
          </p:txBody>
        </p:sp>
        <p:sp>
          <p:nvSpPr>
            <p:cNvPr id="18" name="Freeform 16"/>
            <p:cNvSpPr>
              <a:spLocks/>
            </p:cNvSpPr>
            <p:nvPr/>
          </p:nvSpPr>
          <p:spPr bwMode="auto">
            <a:xfrm>
              <a:off x="5257800" y="4533900"/>
              <a:ext cx="2876550" cy="571500"/>
            </a:xfrm>
            <a:custGeom>
              <a:avLst/>
              <a:gdLst>
                <a:gd name="T0" fmla="*/ 3420 w 4530"/>
                <a:gd name="T1" fmla="*/ 0 h 900"/>
                <a:gd name="T2" fmla="*/ 4500 w 4530"/>
                <a:gd name="T3" fmla="*/ 360 h 900"/>
                <a:gd name="T4" fmla="*/ 3240 w 4530"/>
                <a:gd name="T5" fmla="*/ 720 h 900"/>
                <a:gd name="T6" fmla="*/ 0 w 4530"/>
                <a:gd name="T7" fmla="*/ 900 h 900"/>
                <a:gd name="T8" fmla="*/ 0 60000 65536"/>
                <a:gd name="T9" fmla="*/ 0 60000 65536"/>
                <a:gd name="T10" fmla="*/ 0 60000 65536"/>
                <a:gd name="T11" fmla="*/ 0 60000 65536"/>
                <a:gd name="T12" fmla="*/ 0 w 4530"/>
                <a:gd name="T13" fmla="*/ 0 h 900"/>
                <a:gd name="T14" fmla="*/ 4530 w 4530"/>
                <a:gd name="T15" fmla="*/ 900 h 900"/>
              </a:gdLst>
              <a:ahLst/>
              <a:cxnLst>
                <a:cxn ang="T8">
                  <a:pos x="T0" y="T1"/>
                </a:cxn>
                <a:cxn ang="T9">
                  <a:pos x="T2" y="T3"/>
                </a:cxn>
                <a:cxn ang="T10">
                  <a:pos x="T4" y="T5"/>
                </a:cxn>
                <a:cxn ang="T11">
                  <a:pos x="T6" y="T7"/>
                </a:cxn>
              </a:cxnLst>
              <a:rect l="T12" t="T13" r="T14" b="T15"/>
              <a:pathLst>
                <a:path w="4530" h="900">
                  <a:moveTo>
                    <a:pt x="3420" y="0"/>
                  </a:moveTo>
                  <a:cubicBezTo>
                    <a:pt x="3975" y="120"/>
                    <a:pt x="4530" y="240"/>
                    <a:pt x="4500" y="360"/>
                  </a:cubicBezTo>
                  <a:cubicBezTo>
                    <a:pt x="4470" y="480"/>
                    <a:pt x="3990" y="630"/>
                    <a:pt x="3240" y="720"/>
                  </a:cubicBezTo>
                  <a:cubicBezTo>
                    <a:pt x="2490" y="810"/>
                    <a:pt x="480" y="870"/>
                    <a:pt x="0" y="900"/>
                  </a:cubicBezTo>
                </a:path>
              </a:pathLst>
            </a:custGeom>
            <a:noFill/>
            <a:ln w="12700">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endParaRPr lang="en-US" altLang="en-US"/>
            </a:p>
          </p:txBody>
        </p:sp>
        <p:sp>
          <p:nvSpPr>
            <p:cNvPr id="19" name="Freeform 17"/>
            <p:cNvSpPr>
              <a:spLocks/>
            </p:cNvSpPr>
            <p:nvPr/>
          </p:nvSpPr>
          <p:spPr bwMode="auto">
            <a:xfrm>
              <a:off x="914400" y="3429000"/>
              <a:ext cx="7162800" cy="1066800"/>
            </a:xfrm>
            <a:custGeom>
              <a:avLst/>
              <a:gdLst>
                <a:gd name="T0" fmla="*/ 3696 w 4512"/>
                <a:gd name="T1" fmla="*/ 0 h 672"/>
                <a:gd name="T2" fmla="*/ 3984 w 4512"/>
                <a:gd name="T3" fmla="*/ 96 h 672"/>
                <a:gd name="T4" fmla="*/ 528 w 4512"/>
                <a:gd name="T5" fmla="*/ 432 h 672"/>
                <a:gd name="T6" fmla="*/ 816 w 4512"/>
                <a:gd name="T7" fmla="*/ 672 h 672"/>
                <a:gd name="T8" fmla="*/ 0 60000 65536"/>
                <a:gd name="T9" fmla="*/ 0 60000 65536"/>
                <a:gd name="T10" fmla="*/ 0 60000 65536"/>
                <a:gd name="T11" fmla="*/ 0 60000 65536"/>
                <a:gd name="T12" fmla="*/ 0 w 4512"/>
                <a:gd name="T13" fmla="*/ 0 h 672"/>
                <a:gd name="T14" fmla="*/ 4512 w 4512"/>
                <a:gd name="T15" fmla="*/ 672 h 672"/>
              </a:gdLst>
              <a:ahLst/>
              <a:cxnLst>
                <a:cxn ang="T8">
                  <a:pos x="T0" y="T1"/>
                </a:cxn>
                <a:cxn ang="T9">
                  <a:pos x="T2" y="T3"/>
                </a:cxn>
                <a:cxn ang="T10">
                  <a:pos x="T4" y="T5"/>
                </a:cxn>
                <a:cxn ang="T11">
                  <a:pos x="T6" y="T7"/>
                </a:cxn>
              </a:cxnLst>
              <a:rect l="T12" t="T13" r="T14" b="T15"/>
              <a:pathLst>
                <a:path w="4512" h="672">
                  <a:moveTo>
                    <a:pt x="3696" y="0"/>
                  </a:moveTo>
                  <a:cubicBezTo>
                    <a:pt x="4104" y="12"/>
                    <a:pt x="4512" y="24"/>
                    <a:pt x="3984" y="96"/>
                  </a:cubicBezTo>
                  <a:cubicBezTo>
                    <a:pt x="3456" y="168"/>
                    <a:pt x="1056" y="336"/>
                    <a:pt x="528" y="432"/>
                  </a:cubicBezTo>
                  <a:cubicBezTo>
                    <a:pt x="0" y="528"/>
                    <a:pt x="616" y="592"/>
                    <a:pt x="816" y="672"/>
                  </a:cubicBezTo>
                </a:path>
              </a:pathLst>
            </a:custGeom>
            <a:noFill/>
            <a:ln w="9525">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endParaRPr lang="en-US" altLang="en-US"/>
            </a:p>
          </p:txBody>
        </p:sp>
      </p:grpSp>
    </p:spTree>
    <p:extLst>
      <p:ext uri="{BB962C8B-B14F-4D97-AF65-F5344CB8AC3E}">
        <p14:creationId xmlns:p14="http://schemas.microsoft.com/office/powerpoint/2010/main" xmlns="" val="355662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6">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6">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dirty="0"/>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18</a:t>
            </a:fld>
            <a:endParaRPr lang="en-IN"/>
          </a:p>
        </p:txBody>
      </p:sp>
      <p:sp>
        <p:nvSpPr>
          <p:cNvPr id="5" name="Rectangle 2"/>
          <p:cNvSpPr txBox="1">
            <a:spLocks noChangeArrowheads="1"/>
          </p:cNvSpPr>
          <p:nvPr/>
        </p:nvSpPr>
        <p:spPr>
          <a:xfrm>
            <a:off x="685799" y="604911"/>
            <a:ext cx="9523743" cy="152829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t>Structure</a:t>
            </a:r>
            <a:r>
              <a:rPr lang="en-US" altLang="en-US" dirty="0"/>
              <a:t> </a:t>
            </a:r>
          </a:p>
        </p:txBody>
      </p:sp>
      <p:sp>
        <p:nvSpPr>
          <p:cNvPr id="6" name="Rectangle 3"/>
          <p:cNvSpPr txBox="1">
            <a:spLocks noChangeArrowheads="1"/>
          </p:cNvSpPr>
          <p:nvPr/>
        </p:nvSpPr>
        <p:spPr>
          <a:xfrm>
            <a:off x="685800" y="1871004"/>
            <a:ext cx="10668000" cy="202574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It is an assemblage of a number of resistance bodies having </a:t>
            </a:r>
            <a:r>
              <a:rPr lang="en-US" altLang="en-US" dirty="0">
                <a:solidFill>
                  <a:srgbClr val="FF0000"/>
                </a:solidFill>
              </a:rPr>
              <a:t>no relative motion</a:t>
            </a:r>
            <a:r>
              <a:rPr lang="en-US" altLang="en-US" dirty="0"/>
              <a:t> between them. </a:t>
            </a:r>
          </a:p>
          <a:p>
            <a:r>
              <a:rPr lang="en-US" altLang="en-US" dirty="0"/>
              <a:t>These are meant for </a:t>
            </a:r>
            <a:r>
              <a:rPr lang="en-US" altLang="en-US" dirty="0">
                <a:solidFill>
                  <a:srgbClr val="FF0000"/>
                </a:solidFill>
              </a:rPr>
              <a:t>taking up loads</a:t>
            </a:r>
            <a:r>
              <a:rPr lang="en-US" altLang="en-US" dirty="0"/>
              <a:t>. </a:t>
            </a:r>
          </a:p>
          <a:p>
            <a:r>
              <a:rPr lang="en-US" altLang="en-US" dirty="0"/>
              <a:t>There is </a:t>
            </a:r>
            <a:r>
              <a:rPr lang="en-US" altLang="en-US" dirty="0">
                <a:solidFill>
                  <a:srgbClr val="FF0000"/>
                </a:solidFill>
              </a:rPr>
              <a:t>only straining action </a:t>
            </a:r>
            <a:r>
              <a:rPr lang="en-US" altLang="en-US" dirty="0"/>
              <a:t>due to forces acting on them.</a:t>
            </a:r>
          </a:p>
        </p:txBody>
      </p:sp>
    </p:spTree>
    <p:extLst>
      <p:ext uri="{BB962C8B-B14F-4D97-AF65-F5344CB8AC3E}">
        <p14:creationId xmlns:p14="http://schemas.microsoft.com/office/powerpoint/2010/main" xmlns="" val="3842589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19</a:t>
            </a:fld>
            <a:endParaRPr lang="en-IN"/>
          </a:p>
        </p:txBody>
      </p:sp>
      <p:sp>
        <p:nvSpPr>
          <p:cNvPr id="5" name="TextBox 4"/>
          <p:cNvSpPr txBox="1"/>
          <p:nvPr/>
        </p:nvSpPr>
        <p:spPr>
          <a:xfrm>
            <a:off x="1125415" y="393895"/>
            <a:ext cx="5651419" cy="461665"/>
          </a:xfrm>
          <a:prstGeom prst="rect">
            <a:avLst/>
          </a:prstGeom>
          <a:noFill/>
        </p:spPr>
        <p:txBody>
          <a:bodyPr wrap="none" rtlCol="0">
            <a:spAutoFit/>
          </a:bodyPr>
          <a:lstStyle/>
          <a:p>
            <a:r>
              <a:rPr lang="en-IN" sz="2400" b="1" dirty="0"/>
              <a:t>Difference between machine and structure</a:t>
            </a:r>
          </a:p>
        </p:txBody>
      </p:sp>
      <p:graphicFrame>
        <p:nvGraphicFramePr>
          <p:cNvPr id="6" name="Table 5"/>
          <p:cNvGraphicFramePr>
            <a:graphicFrameLocks noGrp="1"/>
          </p:cNvGraphicFramePr>
          <p:nvPr>
            <p:extLst>
              <p:ext uri="{D42A27DB-BD31-4B8C-83A1-F6EECF244321}">
                <p14:modId xmlns:p14="http://schemas.microsoft.com/office/powerpoint/2010/main" xmlns="" val="2304858486"/>
              </p:ext>
            </p:extLst>
          </p:nvPr>
        </p:nvGraphicFramePr>
        <p:xfrm>
          <a:off x="838200" y="832200"/>
          <a:ext cx="10852051" cy="5655235"/>
        </p:xfrm>
        <a:graphic>
          <a:graphicData uri="http://schemas.openxmlformats.org/drawingml/2006/table">
            <a:tbl>
              <a:tblPr firstRow="1" bandRow="1">
                <a:tableStyleId>{93296810-A885-4BE3-A3E7-6D5BEEA58F35}</a:tableStyleId>
              </a:tblPr>
              <a:tblGrid>
                <a:gridCol w="1588157">
                  <a:extLst>
                    <a:ext uri="{9D8B030D-6E8A-4147-A177-3AD203B41FA5}">
                      <a16:colId xmlns:a16="http://schemas.microsoft.com/office/drawing/2014/main" xmlns="" val="1339018404"/>
                    </a:ext>
                  </a:extLst>
                </a:gridCol>
                <a:gridCol w="2285423">
                  <a:extLst>
                    <a:ext uri="{9D8B030D-6E8A-4147-A177-3AD203B41FA5}">
                      <a16:colId xmlns:a16="http://schemas.microsoft.com/office/drawing/2014/main" xmlns="" val="3129705422"/>
                    </a:ext>
                  </a:extLst>
                </a:gridCol>
                <a:gridCol w="4265458">
                  <a:extLst>
                    <a:ext uri="{9D8B030D-6E8A-4147-A177-3AD203B41FA5}">
                      <a16:colId xmlns:a16="http://schemas.microsoft.com/office/drawing/2014/main" xmlns="" val="2348609630"/>
                    </a:ext>
                  </a:extLst>
                </a:gridCol>
                <a:gridCol w="2713013">
                  <a:extLst>
                    <a:ext uri="{9D8B030D-6E8A-4147-A177-3AD203B41FA5}">
                      <a16:colId xmlns:a16="http://schemas.microsoft.com/office/drawing/2014/main" xmlns="" val="2314324747"/>
                    </a:ext>
                  </a:extLst>
                </a:gridCol>
              </a:tblGrid>
              <a:tr h="5146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SI. No.</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Particulars</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Machine</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Structure</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extLst>
                  <a:ext uri="{0D108BD9-81ED-4DB2-BD59-A6C34878D82A}">
                    <a16:rowId xmlns:a16="http://schemas.microsoft.com/office/drawing/2014/main" xmlns="" val="286752280"/>
                  </a:ext>
                </a:extLst>
              </a:tr>
              <a:tr h="20305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1</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Definition</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A machine is a mechanism or group of mechanisms used to perform useful work </a:t>
                      </a:r>
                      <a:endParaRPr lang="en-US" altLang="en-US" sz="2000" dirty="0">
                        <a:latin typeface="Arial" panose="020B0604020202020204" pitchFamily="34" charset="0"/>
                        <a:cs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It is an assemblage of a number of resistance bodies having no relative motion between them</a:t>
                      </a:r>
                      <a:endParaRPr lang="en-US"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92755843"/>
                  </a:ext>
                </a:extLst>
              </a:tr>
              <a:tr h="8883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2</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Work</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Modifies or transmit energy to do some kind of work</a:t>
                      </a:r>
                      <a:endParaRPr lang="en-US" altLang="en-US" sz="2000" dirty="0">
                        <a:latin typeface="Arial" panose="020B0604020202020204" pitchFamily="34" charset="0"/>
                        <a:cs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Modifies &amp; transmit force only</a:t>
                      </a:r>
                      <a:endParaRPr lang="en-US"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9531586"/>
                  </a:ext>
                </a:extLst>
              </a:tr>
              <a:tr h="5146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3</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Relative motion </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Exists between its members</a:t>
                      </a:r>
                      <a:endParaRPr lang="en-US" altLang="en-US" sz="2000" dirty="0">
                        <a:latin typeface="Arial" panose="020B0604020202020204" pitchFamily="34" charset="0"/>
                        <a:cs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Not exists between its members</a:t>
                      </a:r>
                      <a:endParaRPr lang="en-US"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757601666"/>
                  </a:ext>
                </a:extLst>
              </a:tr>
              <a:tr h="5146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4</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Energy </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Transmits useful energy</a:t>
                      </a:r>
                      <a:endParaRPr lang="en-US" altLang="en-US" sz="2000" dirty="0">
                        <a:latin typeface="Arial" panose="020B0604020202020204" pitchFamily="34" charset="0"/>
                        <a:cs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No energy transmission</a:t>
                      </a:r>
                      <a:endParaRPr lang="en-US" alt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74061969"/>
                  </a:ext>
                </a:extLst>
              </a:tr>
              <a:tr h="5146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5</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Examples</a:t>
                      </a:r>
                      <a:endParaRPr kumimoji="0" 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u="none" strike="noStrike" cap="none" normalizeH="0" baseline="0" dirty="0">
                          <a:ln>
                            <a:noFill/>
                          </a:ln>
                          <a:effectLst/>
                        </a:rPr>
                        <a:t>Steam engine, shaper </a:t>
                      </a:r>
                      <a:r>
                        <a:rPr kumimoji="0" lang="en-US" sz="2000" u="none" strike="noStrike" cap="none" normalizeH="0" baseline="0" dirty="0" err="1">
                          <a:ln>
                            <a:noFill/>
                          </a:ln>
                          <a:effectLst/>
                        </a:rPr>
                        <a:t>etc</a:t>
                      </a:r>
                      <a:endParaRPr kumimoji="0" lang="en-US" sz="2000" b="0" i="0" u="none" strike="noStrike" cap="none" normalizeH="0" baseline="0" dirty="0">
                        <a:ln>
                          <a:noFill/>
                        </a:ln>
                        <a:solidFill>
                          <a:schemeClr val="tx1"/>
                        </a:solidFill>
                        <a:effectLst/>
                        <a:latin typeface="Arial"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u="none" strike="noStrike" cap="none" normalizeH="0" baseline="0" dirty="0">
                          <a:ln>
                            <a:noFill/>
                          </a:ln>
                          <a:effectLst/>
                        </a:rPr>
                        <a:t>Roof truss, railway bridges, machine frames </a:t>
                      </a:r>
                      <a:r>
                        <a:rPr kumimoji="0" lang="en-US" sz="2000" u="none" strike="noStrike" cap="none" normalizeH="0" baseline="0" dirty="0" err="1">
                          <a:ln>
                            <a:noFill/>
                          </a:ln>
                          <a:effectLst/>
                        </a:rPr>
                        <a:t>etc</a:t>
                      </a:r>
                      <a:endParaRPr kumimoji="0" lang="en-US" sz="2000" b="0" i="0" u="none" strike="noStrike" cap="none" normalizeH="0" baseline="0" dirty="0">
                        <a:ln>
                          <a:noFill/>
                        </a:ln>
                        <a:solidFill>
                          <a:schemeClr val="tx1"/>
                        </a:solidFill>
                        <a:effectLst/>
                        <a:latin typeface="Arial" charset="0"/>
                      </a:endParaRPr>
                    </a:p>
                  </a:txBody>
                  <a:tcPr/>
                </a:tc>
                <a:extLst>
                  <a:ext uri="{0D108BD9-81ED-4DB2-BD59-A6C34878D82A}">
                    <a16:rowId xmlns:a16="http://schemas.microsoft.com/office/drawing/2014/main" xmlns="" val="3914947224"/>
                  </a:ext>
                </a:extLst>
              </a:tr>
            </a:tbl>
          </a:graphicData>
        </a:graphic>
      </p:graphicFrame>
    </p:spTree>
    <p:extLst>
      <p:ext uri="{BB962C8B-B14F-4D97-AF65-F5344CB8AC3E}">
        <p14:creationId xmlns:p14="http://schemas.microsoft.com/office/powerpoint/2010/main" xmlns="" val="1108000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lstStyle/>
          <a:p>
            <a:r>
              <a:rPr lang="en-IN"/>
              <a:t>MODULE 1</a:t>
            </a:r>
            <a:endParaRPr lang="en-IN" dirty="0"/>
          </a:p>
        </p:txBody>
      </p:sp>
      <p:sp>
        <p:nvSpPr>
          <p:cNvPr id="3" name="Content Placeholder 2"/>
          <p:cNvSpPr>
            <a:spLocks noGrp="1"/>
          </p:cNvSpPr>
          <p:nvPr>
            <p:ph idx="1"/>
          </p:nvPr>
        </p:nvSpPr>
        <p:spPr>
          <a:xfrm>
            <a:off x="838201" y="1825625"/>
            <a:ext cx="10922391" cy="4351339"/>
          </a:xfrm>
        </p:spPr>
        <p:txBody>
          <a:bodyPr>
            <a:normAutofit lnSpcReduction="10000"/>
          </a:bodyPr>
          <a:lstStyle/>
          <a:p>
            <a:pPr algn="just"/>
            <a:r>
              <a:rPr lang="en-IN" b="1"/>
              <a:t>Introduction: </a:t>
            </a:r>
            <a:r>
              <a:rPr lang="en-IN"/>
              <a:t>Definitions: Link, kinematic pairs, kinematic chain, mechanism, structure, degrees of freedom, Classification links, Classifiction of pairs based on type of relative motion, Grubler's criterion, mobility of mechanism, Groshoff’s criteria, inversions of Grashoff’s chain.</a:t>
            </a:r>
          </a:p>
          <a:p>
            <a:pPr algn="just"/>
            <a:r>
              <a:rPr lang="en-IN" b="1"/>
              <a:t>Mechanisms: </a:t>
            </a:r>
            <a:r>
              <a:rPr lang="en-IN"/>
              <a:t>Quick return motion mechanisms-Drag link mechanism, Whitworth mechanism and Crank and slotted lever Mechanism. Oldham’s coupling, Straight line motion mechanisms Peaucellier's mechanism and Robert's mechanism. Intermittent Motion mechanisms: Geneva wheel mechanism, Ratchet and Pawl mechanism, toggle mechanism, pantograph, condition for correct steering, Ackerman steering gear mechanism.</a:t>
            </a:r>
            <a:endParaRPr lang="en-IN" dirty="0"/>
          </a:p>
        </p:txBody>
      </p:sp>
      <p:sp>
        <p:nvSpPr>
          <p:cNvPr id="4" name="Date Placeholder 3"/>
          <p:cNvSpPr>
            <a:spLocks noGrp="1"/>
          </p:cNvSpPr>
          <p:nvPr>
            <p:ph type="dt" sz="half" idx="10"/>
          </p:nvPr>
        </p:nvSpPr>
        <p:spPr>
          <a:xfrm>
            <a:off x="838200" y="6356352"/>
            <a:ext cx="2743200" cy="365125"/>
          </a:xfrm>
        </p:spPr>
        <p:txBody>
          <a:bodyPr/>
          <a:lstStyle/>
          <a:p>
            <a:fld id="{2432A068-F3FF-4032-BDAB-2FED49EE933E}" type="datetime1">
              <a:rPr lang="en-IN" smtClean="0"/>
              <a:pPr/>
              <a:t>23-02-2020</a:t>
            </a:fld>
            <a:endParaRPr lang="en-IN"/>
          </a:p>
        </p:txBody>
      </p:sp>
      <p:sp>
        <p:nvSpPr>
          <p:cNvPr id="7" name="Footer Placeholder 6"/>
          <p:cNvSpPr>
            <a:spLocks noGrp="1"/>
          </p:cNvSpPr>
          <p:nvPr>
            <p:ph type="ftr" sz="quarter" idx="11"/>
          </p:nvPr>
        </p:nvSpPr>
        <p:spPr>
          <a:xfrm>
            <a:off x="4038600" y="6356352"/>
            <a:ext cx="4114800" cy="365125"/>
          </a:xfrm>
        </p:spPr>
        <p:txBody>
          <a:bodyPr/>
          <a:lstStyle/>
          <a:p>
            <a:r>
              <a:rPr lang="en-IN"/>
              <a:t>Pavana, Assistant Professor, Dept. of ME, SJEC</a:t>
            </a:r>
          </a:p>
        </p:txBody>
      </p:sp>
      <p:sp>
        <p:nvSpPr>
          <p:cNvPr id="8" name="Slide Number Placeholder 7"/>
          <p:cNvSpPr>
            <a:spLocks noGrp="1"/>
          </p:cNvSpPr>
          <p:nvPr>
            <p:ph type="sldNum" sz="quarter" idx="12"/>
          </p:nvPr>
        </p:nvSpPr>
        <p:spPr>
          <a:xfrm>
            <a:off x="8610600" y="6356352"/>
            <a:ext cx="2743200" cy="365125"/>
          </a:xfrm>
        </p:spPr>
        <p:txBody>
          <a:bodyPr/>
          <a:lstStyle/>
          <a:p>
            <a:fld id="{DD7BB4AB-C194-4086-8137-E9CE68CA0D5D}" type="slidenum">
              <a:rPr lang="en-IN" smtClean="0"/>
              <a:pPr/>
              <a:t>2</a:t>
            </a:fld>
            <a:endParaRPr lang="en-IN"/>
          </a:p>
        </p:txBody>
      </p:sp>
      <p:pic>
        <p:nvPicPr>
          <p:cNvPr id="3074" name="Picture 2" descr="http://cdn1.askiitians.com/Images/2015526-14919873-6114-syllabus.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030265" y="245003"/>
            <a:ext cx="1480357" cy="15658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67289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20</a:t>
            </a:fld>
            <a:endParaRPr lang="en-IN"/>
          </a:p>
        </p:txBody>
      </p:sp>
      <p:sp>
        <p:nvSpPr>
          <p:cNvPr id="5" name="Rectangle 2"/>
          <p:cNvSpPr txBox="1">
            <a:spLocks noChangeArrowheads="1"/>
          </p:cNvSpPr>
          <p:nvPr/>
        </p:nvSpPr>
        <p:spPr>
          <a:xfrm>
            <a:off x="685800" y="96128"/>
            <a:ext cx="10399542" cy="677594"/>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latin typeface="Arial" panose="020B0604020202020204" pitchFamily="34" charset="0"/>
                <a:cs typeface="Arial" panose="020B0604020202020204" pitchFamily="34" charset="0"/>
              </a:rPr>
              <a:t>Difference between machine &amp; mechanism</a:t>
            </a:r>
          </a:p>
        </p:txBody>
      </p:sp>
      <p:graphicFrame>
        <p:nvGraphicFramePr>
          <p:cNvPr id="6" name="Table 5"/>
          <p:cNvGraphicFramePr>
            <a:graphicFrameLocks noGrp="1"/>
          </p:cNvGraphicFramePr>
          <p:nvPr>
            <p:extLst>
              <p:ext uri="{D42A27DB-BD31-4B8C-83A1-F6EECF244321}">
                <p14:modId xmlns:p14="http://schemas.microsoft.com/office/powerpoint/2010/main" xmlns="" val="2608954774"/>
              </p:ext>
            </p:extLst>
          </p:nvPr>
        </p:nvGraphicFramePr>
        <p:xfrm>
          <a:off x="685799" y="677462"/>
          <a:ext cx="11060723" cy="5766280"/>
        </p:xfrm>
        <a:graphic>
          <a:graphicData uri="http://schemas.openxmlformats.org/drawingml/2006/table">
            <a:tbl>
              <a:tblPr firstRow="1" bandRow="1">
                <a:tableStyleId>{93296810-A885-4BE3-A3E7-6D5BEEA58F35}</a:tableStyleId>
              </a:tblPr>
              <a:tblGrid>
                <a:gridCol w="1710158">
                  <a:extLst>
                    <a:ext uri="{9D8B030D-6E8A-4147-A177-3AD203B41FA5}">
                      <a16:colId xmlns:a16="http://schemas.microsoft.com/office/drawing/2014/main" xmlns="" val="456368876"/>
                    </a:ext>
                  </a:extLst>
                </a:gridCol>
                <a:gridCol w="2319105">
                  <a:extLst>
                    <a:ext uri="{9D8B030D-6E8A-4147-A177-3AD203B41FA5}">
                      <a16:colId xmlns:a16="http://schemas.microsoft.com/office/drawing/2014/main" xmlns="" val="1421891642"/>
                    </a:ext>
                  </a:extLst>
                </a:gridCol>
                <a:gridCol w="4266279">
                  <a:extLst>
                    <a:ext uri="{9D8B030D-6E8A-4147-A177-3AD203B41FA5}">
                      <a16:colId xmlns:a16="http://schemas.microsoft.com/office/drawing/2014/main" xmlns="" val="4040019737"/>
                    </a:ext>
                  </a:extLst>
                </a:gridCol>
                <a:gridCol w="2765181">
                  <a:extLst>
                    <a:ext uri="{9D8B030D-6E8A-4147-A177-3AD203B41FA5}">
                      <a16:colId xmlns:a16="http://schemas.microsoft.com/office/drawing/2014/main" xmlns="" val="4269860416"/>
                    </a:ext>
                  </a:extLst>
                </a:gridCol>
              </a:tblGrid>
              <a:tr h="862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SI. No.</a:t>
                      </a:r>
                      <a:endParaRPr kumimoji="0" lang="en-US" sz="2000" b="0" i="0" u="none" strike="noStrike" cap="none" normalizeH="0" baseline="0" dirty="0">
                        <a:ln>
                          <a:noFill/>
                        </a:ln>
                        <a:solidFill>
                          <a:schemeClr val="tx1"/>
                        </a:solidFill>
                        <a:effectLst/>
                        <a:latin typeface="Arial" charset="0"/>
                      </a:endParaRPr>
                    </a:p>
                  </a:txBody>
                  <a:tcPr marT="45724" marB="45724"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Particulars</a:t>
                      </a:r>
                      <a:endParaRPr kumimoji="0" lang="en-US" sz="2000" b="0" i="0" u="none" strike="noStrike" cap="none" normalizeH="0" baseline="0" dirty="0">
                        <a:ln>
                          <a:noFill/>
                        </a:ln>
                        <a:solidFill>
                          <a:schemeClr val="tx1"/>
                        </a:solidFill>
                        <a:effectLst/>
                        <a:latin typeface="Arial" charset="0"/>
                      </a:endParaRPr>
                    </a:p>
                  </a:txBody>
                  <a:tcPr marT="45724" marB="45724"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Mechanism</a:t>
                      </a:r>
                      <a:endParaRPr kumimoji="0" lang="en-US" sz="2000" b="0" i="0" u="none" strike="noStrike" cap="none" normalizeH="0" baseline="0" dirty="0">
                        <a:ln>
                          <a:noFill/>
                        </a:ln>
                        <a:solidFill>
                          <a:schemeClr val="tx1"/>
                        </a:solidFill>
                        <a:effectLst/>
                        <a:latin typeface="Arial" charset="0"/>
                      </a:endParaRPr>
                    </a:p>
                  </a:txBody>
                  <a:tcPr marT="45724" marB="45724"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Machine</a:t>
                      </a:r>
                      <a:endParaRPr kumimoji="0" lang="en-US" sz="2000" b="0" i="0" u="none" strike="noStrike" cap="none" normalizeH="0" baseline="0" dirty="0">
                        <a:ln>
                          <a:noFill/>
                        </a:ln>
                        <a:solidFill>
                          <a:schemeClr val="tx1"/>
                        </a:solidFill>
                        <a:effectLst/>
                        <a:latin typeface="Arial" charset="0"/>
                      </a:endParaRPr>
                    </a:p>
                  </a:txBody>
                  <a:tcPr marT="45724" marB="45724" horzOverflow="overflow"/>
                </a:tc>
                <a:extLst>
                  <a:ext uri="{0D108BD9-81ED-4DB2-BD59-A6C34878D82A}">
                    <a16:rowId xmlns:a16="http://schemas.microsoft.com/office/drawing/2014/main" xmlns="" val="2902601646"/>
                  </a:ext>
                </a:extLst>
              </a:tr>
              <a:tr h="862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1</a:t>
                      </a:r>
                      <a:endParaRPr kumimoji="0" lang="en-US" sz="2000" b="0" i="0" u="none" strike="noStrike" cap="none" normalizeH="0" baseline="0">
                        <a:ln>
                          <a:noFill/>
                        </a:ln>
                        <a:solidFill>
                          <a:schemeClr val="tx1"/>
                        </a:solidFill>
                        <a:effectLst/>
                        <a:latin typeface="Arial" charset="0"/>
                      </a:endParaRPr>
                    </a:p>
                  </a:txBody>
                  <a:tcPr marT="45724" marB="45724"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Definition</a:t>
                      </a:r>
                      <a:endParaRPr kumimoji="0" lang="en-US" sz="2000" b="0" i="0" u="none" strike="noStrike" cap="none" normalizeH="0" baseline="0" dirty="0">
                        <a:ln>
                          <a:noFill/>
                        </a:ln>
                        <a:solidFill>
                          <a:schemeClr val="tx1"/>
                        </a:solidFill>
                        <a:effectLst/>
                        <a:latin typeface="Arial" charset="0"/>
                      </a:endParaRPr>
                    </a:p>
                  </a:txBody>
                  <a:tcPr marT="45724" marB="45724" horzOverflow="overflow"/>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It is a constrained kinematic chain, with one link fixed, which is used to transmit or transform motion</a:t>
                      </a:r>
                      <a:endParaRPr lang="en-US" altLang="en-US" sz="2000" dirty="0">
                        <a:latin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A machine is a mechanism or group of mechanisms used to perform useful work</a:t>
                      </a:r>
                      <a:endParaRPr lang="en-US" altLang="en-US" sz="2000" dirty="0">
                        <a:latin typeface="Arial" panose="020B0604020202020204" pitchFamily="34" charset="0"/>
                      </a:endParaRPr>
                    </a:p>
                  </a:txBody>
                  <a:tcPr/>
                </a:tc>
                <a:extLst>
                  <a:ext uri="{0D108BD9-81ED-4DB2-BD59-A6C34878D82A}">
                    <a16:rowId xmlns:a16="http://schemas.microsoft.com/office/drawing/2014/main" xmlns="" val="1222861933"/>
                  </a:ext>
                </a:extLst>
              </a:tr>
              <a:tr h="862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2</a:t>
                      </a:r>
                      <a:endParaRPr kumimoji="0" lang="en-US" sz="2000" b="0" i="0" u="none" strike="noStrike" cap="none" normalizeH="0" baseline="0">
                        <a:ln>
                          <a:noFill/>
                        </a:ln>
                        <a:solidFill>
                          <a:schemeClr val="tx1"/>
                        </a:solidFill>
                        <a:effectLst/>
                        <a:latin typeface="Arial" charset="0"/>
                      </a:endParaRPr>
                    </a:p>
                  </a:txBody>
                  <a:tcPr marT="45724" marB="45724"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Purpose </a:t>
                      </a:r>
                      <a:endParaRPr kumimoji="0" lang="en-US" sz="2000" b="0" i="0" u="none" strike="noStrike" cap="none" normalizeH="0" baseline="0" dirty="0">
                        <a:ln>
                          <a:noFill/>
                        </a:ln>
                        <a:solidFill>
                          <a:schemeClr val="tx1"/>
                        </a:solidFill>
                        <a:effectLst/>
                        <a:latin typeface="Arial" charset="0"/>
                      </a:endParaRPr>
                    </a:p>
                  </a:txBody>
                  <a:tcPr marT="45724" marB="45724" horzOverflow="overflow"/>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To transmit or transform motion</a:t>
                      </a:r>
                      <a:endParaRPr lang="en-US" altLang="en-US" sz="2000" dirty="0">
                        <a:latin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To transmit energy or to do useful work</a:t>
                      </a:r>
                      <a:endParaRPr lang="en-US" altLang="en-US" sz="2000" dirty="0">
                        <a:latin typeface="Arial" panose="020B0604020202020204" pitchFamily="34" charset="0"/>
                      </a:endParaRPr>
                    </a:p>
                  </a:txBody>
                  <a:tcPr/>
                </a:tc>
                <a:extLst>
                  <a:ext uri="{0D108BD9-81ED-4DB2-BD59-A6C34878D82A}">
                    <a16:rowId xmlns:a16="http://schemas.microsoft.com/office/drawing/2014/main" xmlns="" val="1537134269"/>
                  </a:ext>
                </a:extLst>
              </a:tr>
              <a:tr h="862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3</a:t>
                      </a:r>
                      <a:endParaRPr kumimoji="0" lang="en-US" sz="2000" b="0" i="0" u="none" strike="noStrike" cap="none" normalizeH="0" baseline="0">
                        <a:ln>
                          <a:noFill/>
                        </a:ln>
                        <a:solidFill>
                          <a:schemeClr val="tx1"/>
                        </a:solidFill>
                        <a:effectLst/>
                        <a:latin typeface="Arial" charset="0"/>
                      </a:endParaRPr>
                    </a:p>
                  </a:txBody>
                  <a:tcPr marT="45724" marB="45724"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Dependency </a:t>
                      </a:r>
                      <a:endParaRPr kumimoji="0" lang="en-US" sz="2000" b="0" i="0" u="none" strike="noStrike" cap="none" normalizeH="0" baseline="0" dirty="0">
                        <a:ln>
                          <a:noFill/>
                        </a:ln>
                        <a:solidFill>
                          <a:schemeClr val="tx1"/>
                        </a:solidFill>
                        <a:effectLst/>
                        <a:latin typeface="Arial" charset="0"/>
                      </a:endParaRPr>
                    </a:p>
                  </a:txBody>
                  <a:tcPr marT="45724" marB="45724" horzOverflow="overflow"/>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No mechanism is necessarily a machine</a:t>
                      </a:r>
                      <a:endParaRPr lang="en-US" altLang="en-US" sz="2000" dirty="0">
                        <a:latin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A machine is a series or train of mechanism</a:t>
                      </a:r>
                      <a:endParaRPr lang="en-US" altLang="en-US" sz="2000" dirty="0">
                        <a:latin typeface="Arial" panose="020B0604020202020204" pitchFamily="34" charset="0"/>
                      </a:endParaRPr>
                    </a:p>
                  </a:txBody>
                  <a:tcPr/>
                </a:tc>
                <a:extLst>
                  <a:ext uri="{0D108BD9-81ED-4DB2-BD59-A6C34878D82A}">
                    <a16:rowId xmlns:a16="http://schemas.microsoft.com/office/drawing/2014/main" xmlns="" val="2482158319"/>
                  </a:ext>
                </a:extLst>
              </a:tr>
              <a:tr h="862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a:ln>
                            <a:noFill/>
                          </a:ln>
                          <a:effectLst/>
                        </a:rPr>
                        <a:t>4</a:t>
                      </a:r>
                      <a:endParaRPr kumimoji="0" lang="en-US" sz="2000" b="0" i="0" u="none" strike="noStrike" cap="none" normalizeH="0" baseline="0">
                        <a:ln>
                          <a:noFill/>
                        </a:ln>
                        <a:solidFill>
                          <a:schemeClr val="tx1"/>
                        </a:solidFill>
                        <a:effectLst/>
                        <a:latin typeface="Arial" charset="0"/>
                      </a:endParaRPr>
                    </a:p>
                  </a:txBody>
                  <a:tcPr marT="45724" marB="45724"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Relationship</a:t>
                      </a:r>
                      <a:endParaRPr kumimoji="0" lang="en-US" sz="2000" b="0" i="0" u="none" strike="noStrike" cap="none" normalizeH="0" baseline="0" dirty="0">
                        <a:ln>
                          <a:noFill/>
                        </a:ln>
                        <a:solidFill>
                          <a:schemeClr val="tx1"/>
                        </a:solidFill>
                        <a:effectLst/>
                        <a:latin typeface="Arial" charset="0"/>
                      </a:endParaRPr>
                    </a:p>
                  </a:txBody>
                  <a:tcPr marT="45724" marB="45724" horzOverflow="overflow"/>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It is a working model of any machine</a:t>
                      </a:r>
                      <a:endParaRPr lang="en-US" altLang="en-US" sz="2000" dirty="0">
                        <a:latin typeface="Arial" panose="020B06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2000" dirty="0"/>
                        <a:t>It is a practical development of any mechanism</a:t>
                      </a:r>
                      <a:endParaRPr lang="en-US" altLang="en-US" sz="2000" dirty="0">
                        <a:latin typeface="Arial" panose="020B0604020202020204" pitchFamily="34" charset="0"/>
                      </a:endParaRPr>
                    </a:p>
                  </a:txBody>
                  <a:tcPr/>
                </a:tc>
                <a:extLst>
                  <a:ext uri="{0D108BD9-81ED-4DB2-BD59-A6C34878D82A}">
                    <a16:rowId xmlns:a16="http://schemas.microsoft.com/office/drawing/2014/main" xmlns="" val="2760727370"/>
                  </a:ext>
                </a:extLst>
              </a:tr>
              <a:tr h="862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5</a:t>
                      </a:r>
                      <a:endParaRPr kumimoji="0" lang="en-US" sz="2000" b="0" i="0" u="none" strike="noStrike" cap="none" normalizeH="0" baseline="0" dirty="0">
                        <a:ln>
                          <a:noFill/>
                        </a:ln>
                        <a:solidFill>
                          <a:schemeClr val="tx1"/>
                        </a:solidFill>
                        <a:effectLst/>
                        <a:latin typeface="Arial" charset="0"/>
                      </a:endParaRPr>
                    </a:p>
                  </a:txBody>
                  <a:tcPr marT="45724" marB="45724"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Examples</a:t>
                      </a:r>
                      <a:endParaRPr kumimoji="0" lang="en-US" sz="2000" b="0" i="0" u="none" strike="noStrike" cap="none" normalizeH="0" baseline="0" dirty="0">
                        <a:ln>
                          <a:noFill/>
                        </a:ln>
                        <a:solidFill>
                          <a:schemeClr val="tx1"/>
                        </a:solidFill>
                        <a:effectLst/>
                        <a:latin typeface="Arial" charset="0"/>
                      </a:endParaRPr>
                    </a:p>
                  </a:txBody>
                  <a:tcPr marT="45724" marB="45724" horzOverflow="overflow"/>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u="none" strike="noStrike" cap="none" normalizeH="0" baseline="0" dirty="0">
                          <a:ln>
                            <a:noFill/>
                          </a:ln>
                          <a:effectLst/>
                        </a:rPr>
                        <a:t>Clock, mini-drafter </a:t>
                      </a:r>
                      <a:r>
                        <a:rPr kumimoji="0" lang="en-US" sz="2000" u="none" strike="noStrike" cap="none" normalizeH="0" baseline="0" dirty="0" err="1">
                          <a:ln>
                            <a:noFill/>
                          </a:ln>
                          <a:effectLst/>
                        </a:rPr>
                        <a:t>etc</a:t>
                      </a:r>
                      <a:endParaRPr kumimoji="0" lang="en-US" sz="2000" b="0" i="0" u="none" strike="noStrike" cap="none" normalizeH="0" baseline="0" dirty="0">
                        <a:ln>
                          <a:noFill/>
                        </a:ln>
                        <a:solidFill>
                          <a:schemeClr val="tx1"/>
                        </a:solidFill>
                        <a:effectLst/>
                        <a:latin typeface="Arial"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u="none" strike="noStrike" cap="none" normalizeH="0" baseline="0" dirty="0">
                          <a:ln>
                            <a:noFill/>
                          </a:ln>
                          <a:effectLst/>
                        </a:rPr>
                        <a:t>Steam engine, shaper </a:t>
                      </a:r>
                      <a:r>
                        <a:rPr kumimoji="0" lang="en-US" sz="2000" u="none" strike="noStrike" cap="none" normalizeH="0" baseline="0" dirty="0" err="1">
                          <a:ln>
                            <a:noFill/>
                          </a:ln>
                          <a:effectLst/>
                        </a:rPr>
                        <a:t>etc</a:t>
                      </a:r>
                      <a:endParaRPr kumimoji="0" lang="en-US" sz="2000" b="0" i="0" u="none" strike="noStrike" cap="none" normalizeH="0" baseline="0" dirty="0">
                        <a:ln>
                          <a:noFill/>
                        </a:ln>
                        <a:solidFill>
                          <a:schemeClr val="tx1"/>
                        </a:solidFill>
                        <a:effectLst/>
                        <a:latin typeface="Arial" charset="0"/>
                      </a:endParaRPr>
                    </a:p>
                  </a:txBody>
                  <a:tcPr/>
                </a:tc>
                <a:extLst>
                  <a:ext uri="{0D108BD9-81ED-4DB2-BD59-A6C34878D82A}">
                    <a16:rowId xmlns:a16="http://schemas.microsoft.com/office/drawing/2014/main" xmlns="" val="3326968551"/>
                  </a:ext>
                </a:extLst>
              </a:tr>
            </a:tbl>
          </a:graphicData>
        </a:graphic>
      </p:graphicFrame>
    </p:spTree>
    <p:extLst>
      <p:ext uri="{BB962C8B-B14F-4D97-AF65-F5344CB8AC3E}">
        <p14:creationId xmlns:p14="http://schemas.microsoft.com/office/powerpoint/2010/main" xmlns="" val="1471856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21</a:t>
            </a:fld>
            <a:endParaRPr lang="en-IN"/>
          </a:p>
        </p:txBody>
      </p:sp>
      <p:sp>
        <p:nvSpPr>
          <p:cNvPr id="5" name="Rectangle 2"/>
          <p:cNvSpPr txBox="1">
            <a:spLocks noChangeArrowheads="1"/>
          </p:cNvSpPr>
          <p:nvPr/>
        </p:nvSpPr>
        <p:spPr>
          <a:xfrm>
            <a:off x="685800" y="152400"/>
            <a:ext cx="6870700" cy="68580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a:t>Inversion:</a:t>
            </a:r>
            <a:r>
              <a:rPr lang="en-US" altLang="en-US" sz="4000"/>
              <a:t> </a:t>
            </a:r>
          </a:p>
        </p:txBody>
      </p:sp>
      <p:sp>
        <p:nvSpPr>
          <p:cNvPr id="6" name="Rectangle 3"/>
          <p:cNvSpPr txBox="1">
            <a:spLocks noChangeArrowheads="1"/>
          </p:cNvSpPr>
          <p:nvPr/>
        </p:nvSpPr>
        <p:spPr>
          <a:xfrm>
            <a:off x="685800" y="914400"/>
            <a:ext cx="10668000" cy="45720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The </a:t>
            </a:r>
            <a:r>
              <a:rPr lang="en-US" altLang="en-US" sz="2400" dirty="0">
                <a:solidFill>
                  <a:srgbClr val="FF0000"/>
                </a:solidFill>
              </a:rPr>
              <a:t>exchange of fixedness</a:t>
            </a:r>
            <a:r>
              <a:rPr lang="en-US" altLang="en-US" sz="2400" dirty="0"/>
              <a:t> of an element with its mating element in a kinematic chain is called inversion. </a:t>
            </a:r>
          </a:p>
          <a:p>
            <a:r>
              <a:rPr lang="en-US" altLang="en-US" sz="2400" dirty="0"/>
              <a:t>In the fig. any one of the links may be </a:t>
            </a:r>
            <a:r>
              <a:rPr lang="en-US" altLang="en-US" sz="2400" dirty="0">
                <a:solidFill>
                  <a:srgbClr val="FF0000"/>
                </a:solidFill>
              </a:rPr>
              <a:t>arbitrary selected as the fixed link</a:t>
            </a:r>
            <a:r>
              <a:rPr lang="en-US" altLang="en-US" sz="2400" dirty="0"/>
              <a:t>, and each arrangement is an inversion of the others. </a:t>
            </a:r>
          </a:p>
          <a:p>
            <a:r>
              <a:rPr lang="en-US" altLang="en-US" sz="2400" dirty="0"/>
              <a:t>Note: Relative motions between the various links is not changed in any manner through the process of inversion, but their absolute motions may be changed drastically </a:t>
            </a:r>
          </a:p>
        </p:txBody>
      </p:sp>
      <p:pic>
        <p:nvPicPr>
          <p:cNvPr id="7" name="Picture 7" descr="6389E26858C07813211AD098DE46FA4476E44E64_small"/>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858250" y="3522492"/>
            <a:ext cx="2952750"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8" descr="91D1AC82E780A07AE2056292716B3442530CD1A3_small"/>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19043" y="3681439"/>
            <a:ext cx="2674913" cy="26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9" descr="C8ED39F1453776BF7E956C27FF0BFB53DB7BD001_small"/>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303563" y="3522492"/>
            <a:ext cx="2640037" cy="264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0" descr="A0FCD9547A23B7F397F96C18C36FE396CCB0D312_small"/>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11187" y="3544766"/>
            <a:ext cx="2617763" cy="261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507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7"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14"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6">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6">
                                            <p:txEl>
                                              <p:pRg st="2" end="2"/>
                                            </p:txEl>
                                          </p:spTgt>
                                        </p:tgtEl>
                                        <p:attrNameLst>
                                          <p:attrName>style.visibility</p:attrName>
                                        </p:attrNameLst>
                                      </p:cBhvr>
                                      <p:to>
                                        <p:strVal val="visible"/>
                                      </p:to>
                                    </p:set>
                                    <p:anim calcmode="discrete" valueType="clr">
                                      <p:cBhvr override="childStyle">
                                        <p:cTn id="21" dur="80"/>
                                        <p:tgtEl>
                                          <p:spTgt spid="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6">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22</a:t>
            </a:fld>
            <a:endParaRPr lang="en-IN"/>
          </a:p>
        </p:txBody>
      </p:sp>
      <p:sp>
        <p:nvSpPr>
          <p:cNvPr id="5" name="Rectangle 4"/>
          <p:cNvSpPr/>
          <p:nvPr/>
        </p:nvSpPr>
        <p:spPr>
          <a:xfrm>
            <a:off x="838200" y="402660"/>
            <a:ext cx="8530883" cy="461665"/>
          </a:xfrm>
          <a:prstGeom prst="rect">
            <a:avLst/>
          </a:prstGeom>
        </p:spPr>
        <p:txBody>
          <a:bodyPr wrap="square">
            <a:spAutoFit/>
          </a:bodyPr>
          <a:lstStyle/>
          <a:p>
            <a:r>
              <a:rPr lang="en-US" sz="2400" b="1" u="sng" dirty="0">
                <a:latin typeface="Georgia" panose="02040502050405020303" pitchFamily="18" charset="0"/>
                <a:ea typeface="Times New Roman" panose="02020603050405020304" pitchFamily="18" charset="0"/>
                <a:cs typeface="Times New Roman" panose="02020603050405020304" pitchFamily="18" charset="0"/>
              </a:rPr>
              <a:t>KINEMATIC CHAINS AND INVERSIONS</a:t>
            </a:r>
            <a:endParaRPr lang="en-IN" sz="2400" dirty="0"/>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73419" y="1004823"/>
            <a:ext cx="9343110" cy="5329034"/>
          </a:xfrm>
          <a:prstGeom prst="rect">
            <a:avLst/>
          </a:prstGeom>
        </p:spPr>
      </p:pic>
    </p:spTree>
    <p:extLst>
      <p:ext uri="{BB962C8B-B14F-4D97-AF65-F5344CB8AC3E}">
        <p14:creationId xmlns:p14="http://schemas.microsoft.com/office/powerpoint/2010/main" xmlns="" val="222667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23</a:t>
            </a:fld>
            <a:endParaRPr lang="en-IN"/>
          </a:p>
        </p:txBody>
      </p:sp>
      <p:sp>
        <p:nvSpPr>
          <p:cNvPr id="5" name="Rectangle 4"/>
          <p:cNvSpPr/>
          <p:nvPr/>
        </p:nvSpPr>
        <p:spPr>
          <a:xfrm>
            <a:off x="1022042" y="599608"/>
            <a:ext cx="9739743" cy="584775"/>
          </a:xfrm>
          <a:prstGeom prst="rect">
            <a:avLst/>
          </a:prstGeom>
        </p:spPr>
        <p:txBody>
          <a:bodyPr wrap="square">
            <a:spAutoFit/>
          </a:bodyPr>
          <a:lstStyle/>
          <a:p>
            <a:r>
              <a:rPr lang="en-US" altLang="en-US" sz="3200" b="1" i="1" dirty="0">
                <a:latin typeface="Arial" panose="020B0604020202020204" pitchFamily="34" charset="0"/>
                <a:cs typeface="Arial" panose="020B0604020202020204" pitchFamily="34" charset="0"/>
              </a:rPr>
              <a:t>GRASHOF’S LAW</a:t>
            </a:r>
            <a:r>
              <a:rPr lang="en-US" altLang="en-US" sz="3200" b="1" dirty="0">
                <a:latin typeface="Arial" panose="020B0604020202020204" pitchFamily="34" charset="0"/>
                <a:cs typeface="Arial" panose="020B0604020202020204" pitchFamily="34" charset="0"/>
              </a:rPr>
              <a:t> </a:t>
            </a:r>
            <a:endParaRPr lang="en-IN" sz="3200" b="1" dirty="0"/>
          </a:p>
        </p:txBody>
      </p:sp>
      <p:sp>
        <p:nvSpPr>
          <p:cNvPr id="7" name="Rectangle 6"/>
          <p:cNvSpPr/>
          <p:nvPr/>
        </p:nvSpPr>
        <p:spPr>
          <a:xfrm>
            <a:off x="1107620" y="1464270"/>
            <a:ext cx="10484158" cy="2308324"/>
          </a:xfrm>
          <a:prstGeom prst="rect">
            <a:avLst/>
          </a:prstGeom>
        </p:spPr>
        <p:txBody>
          <a:bodyPr wrap="square">
            <a:spAutoFit/>
          </a:bodyPr>
          <a:lstStyle/>
          <a:p>
            <a:pPr algn="ctr">
              <a:lnSpc>
                <a:spcPct val="200000"/>
              </a:lnSpc>
            </a:pPr>
            <a:r>
              <a:rPr lang="en-US" altLang="en-US" sz="2400" dirty="0">
                <a:latin typeface="Arial" panose="020B0604020202020204" pitchFamily="34" charset="0"/>
                <a:cs typeface="Arial" panose="020B0604020202020204" pitchFamily="34" charset="0"/>
              </a:rPr>
              <a:t>For a </a:t>
            </a:r>
            <a:r>
              <a:rPr lang="en-US" altLang="en-US" sz="2400" dirty="0">
                <a:solidFill>
                  <a:srgbClr val="FF0000"/>
                </a:solidFill>
                <a:latin typeface="Arial" panose="020B0604020202020204" pitchFamily="34" charset="0"/>
                <a:cs typeface="Arial" panose="020B0604020202020204" pitchFamily="34" charset="0"/>
              </a:rPr>
              <a:t>four bar mechanism</a:t>
            </a:r>
            <a:r>
              <a:rPr lang="en-US" altLang="en-US" sz="2400" dirty="0">
                <a:latin typeface="Arial" panose="020B0604020202020204" pitchFamily="34" charset="0"/>
                <a:cs typeface="Arial" panose="020B0604020202020204" pitchFamily="34" charset="0"/>
              </a:rPr>
              <a:t>, the </a:t>
            </a:r>
            <a:r>
              <a:rPr lang="en-US" altLang="en-US" sz="2400" dirty="0">
                <a:solidFill>
                  <a:srgbClr val="FF0000"/>
                </a:solidFill>
                <a:latin typeface="Arial" panose="020B0604020202020204" pitchFamily="34" charset="0"/>
                <a:cs typeface="Arial" panose="020B0604020202020204" pitchFamily="34" charset="0"/>
              </a:rPr>
              <a:t>sum of the shortest &amp; the longest link</a:t>
            </a:r>
            <a:r>
              <a:rPr lang="en-US" altLang="en-US" sz="2400" dirty="0">
                <a:latin typeface="Arial" panose="020B0604020202020204" pitchFamily="34" charset="0"/>
                <a:cs typeface="Arial" panose="020B0604020202020204" pitchFamily="34" charset="0"/>
              </a:rPr>
              <a:t> lengths should not be greater than the </a:t>
            </a:r>
            <a:r>
              <a:rPr lang="en-US" altLang="en-US" sz="2400" dirty="0">
                <a:solidFill>
                  <a:srgbClr val="FF0000"/>
                </a:solidFill>
                <a:latin typeface="Arial" panose="020B0604020202020204" pitchFamily="34" charset="0"/>
                <a:cs typeface="Arial" panose="020B0604020202020204" pitchFamily="34" charset="0"/>
              </a:rPr>
              <a:t>sum of the remaining two link lengths</a:t>
            </a:r>
            <a:r>
              <a:rPr lang="en-US" altLang="en-US" sz="2400" dirty="0">
                <a:latin typeface="Arial" panose="020B0604020202020204" pitchFamily="34" charset="0"/>
                <a:cs typeface="Arial" panose="020B0604020202020204" pitchFamily="34" charset="0"/>
              </a:rPr>
              <a:t> if there is to be continuous relative motion between the two links </a:t>
            </a:r>
            <a:endParaRPr lang="en-IN" sz="2400" dirty="0"/>
          </a:p>
        </p:txBody>
      </p:sp>
      <p:sp>
        <p:nvSpPr>
          <p:cNvPr id="9" name="Text Box 4"/>
          <p:cNvSpPr txBox="1">
            <a:spLocks noChangeArrowheads="1"/>
          </p:cNvSpPr>
          <p:nvPr/>
        </p:nvSpPr>
        <p:spPr bwMode="auto">
          <a:xfrm>
            <a:off x="4917620" y="3928030"/>
            <a:ext cx="2286000" cy="579438"/>
          </a:xfrm>
          <a:prstGeom prst="rect">
            <a:avLst/>
          </a:prstGeom>
          <a:solidFill>
            <a:schemeClr val="accent4">
              <a:lumMod val="40000"/>
              <a:lumOff val="60000"/>
            </a:schemeClr>
          </a:solidFill>
          <a:ln w="12700">
            <a:solidFill>
              <a:schemeClr val="tx1"/>
            </a:solidFill>
            <a:miter lim="800000"/>
            <a:headEnd/>
            <a:tailEnd/>
          </a:ln>
          <a:effectLst/>
        </p:spPr>
        <p:txBody>
          <a:bodyPr>
            <a:spAutoFit/>
          </a:bodyPr>
          <a:lstStyle/>
          <a:p>
            <a:pPr algn="ctr">
              <a:spcBef>
                <a:spcPct val="50000"/>
              </a:spcBef>
            </a:pPr>
            <a:r>
              <a:rPr lang="en-US" altLang="en-US" sz="3200" dirty="0"/>
              <a:t>s + l </a:t>
            </a:r>
            <a:r>
              <a:rPr lang="en-US" altLang="en-US" sz="3200" dirty="0">
                <a:latin typeface="Symbol" panose="05050102010706020507" pitchFamily="18" charset="2"/>
              </a:rPr>
              <a:t>&lt; </a:t>
            </a:r>
            <a:r>
              <a:rPr lang="en-US" altLang="en-US" sz="3200" dirty="0"/>
              <a:t>p + q</a:t>
            </a:r>
            <a:endParaRPr lang="en-US" altLang="en-US" dirty="0"/>
          </a:p>
        </p:txBody>
      </p:sp>
      <p:sp>
        <p:nvSpPr>
          <p:cNvPr id="6" name="Rectangle 5"/>
          <p:cNvSpPr/>
          <p:nvPr/>
        </p:nvSpPr>
        <p:spPr>
          <a:xfrm>
            <a:off x="1107620" y="4540470"/>
            <a:ext cx="6096000" cy="1815882"/>
          </a:xfrm>
          <a:prstGeom prst="rect">
            <a:avLst/>
          </a:prstGeom>
        </p:spPr>
        <p:txBody>
          <a:bodyPr>
            <a:spAutoFit/>
          </a:bodyPr>
          <a:lstStyle/>
          <a:p>
            <a:r>
              <a:rPr lang="en-US" sz="2800" dirty="0">
                <a:latin typeface="Times New Roman" panose="02020603050405020304" pitchFamily="18" charset="0"/>
                <a:ea typeface="Times New Roman" panose="02020603050405020304" pitchFamily="18" charset="0"/>
              </a:rPr>
              <a:t>where: </a:t>
            </a:r>
          </a:p>
          <a:p>
            <a:r>
              <a:rPr lang="en-US" sz="2800" dirty="0">
                <a:latin typeface="Times New Roman" panose="02020603050405020304" pitchFamily="18" charset="0"/>
                <a:ea typeface="Times New Roman" panose="02020603050405020304" pitchFamily="18" charset="0"/>
              </a:rPr>
              <a:t>s = shortest link length, </a:t>
            </a:r>
          </a:p>
          <a:p>
            <a:r>
              <a:rPr lang="en-US" sz="2800" dirty="0">
                <a:latin typeface="Times New Roman" panose="02020603050405020304" pitchFamily="18" charset="0"/>
                <a:ea typeface="Times New Roman" panose="02020603050405020304" pitchFamily="18" charset="0"/>
              </a:rPr>
              <a:t>l = longest, </a:t>
            </a:r>
          </a:p>
          <a:p>
            <a:r>
              <a:rPr lang="en-US" sz="2800" dirty="0">
                <a:latin typeface="Times New Roman" panose="02020603050405020304" pitchFamily="18" charset="0"/>
                <a:ea typeface="Times New Roman" panose="02020603050405020304" pitchFamily="18" charset="0"/>
              </a:rPr>
              <a:t>p &amp; q = intermediate length links</a:t>
            </a:r>
            <a:endParaRPr lang="en-IN" sz="2800" dirty="0"/>
          </a:p>
        </p:txBody>
      </p:sp>
    </p:spTree>
    <p:extLst>
      <p:ext uri="{BB962C8B-B14F-4D97-AF65-F5344CB8AC3E}">
        <p14:creationId xmlns:p14="http://schemas.microsoft.com/office/powerpoint/2010/main" xmlns="" val="1171452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24</a:t>
            </a:fld>
            <a:endParaRPr lang="en-IN"/>
          </a:p>
        </p:txBody>
      </p:sp>
      <p:sp>
        <p:nvSpPr>
          <p:cNvPr id="5" name="Rectangle 4"/>
          <p:cNvSpPr/>
          <p:nvPr/>
        </p:nvSpPr>
        <p:spPr>
          <a:xfrm>
            <a:off x="838200" y="402660"/>
            <a:ext cx="7095978" cy="523220"/>
          </a:xfrm>
          <a:prstGeom prst="rect">
            <a:avLst/>
          </a:prstGeom>
        </p:spPr>
        <p:txBody>
          <a:bodyPr wrap="square">
            <a:spAutoFit/>
          </a:bodyPr>
          <a:lstStyle/>
          <a:p>
            <a:pPr marL="342900" lvl="0" indent="-342900">
              <a:spcAft>
                <a:spcPts val="0"/>
              </a:spcAft>
              <a:buFont typeface="+mj-lt"/>
              <a:buAutoNum type="arabicPeriod"/>
              <a:tabLst>
                <a:tab pos="228600" algn="l"/>
              </a:tabLst>
            </a:pPr>
            <a:r>
              <a:rPr lang="en-US" sz="2800" b="1" dirty="0">
                <a:latin typeface="Georgia" panose="02040502050405020303" pitchFamily="18" charset="0"/>
                <a:ea typeface="Times New Roman" panose="02020603050405020304" pitchFamily="18" charset="0"/>
              </a:rPr>
              <a:t>Four bar or Quadric cycle chain </a:t>
            </a:r>
            <a:endParaRPr lang="en-IN" sz="2800" dirty="0">
              <a:latin typeface="Times New Roman" panose="02020603050405020304" pitchFamily="18" charset="0"/>
              <a:ea typeface="Times New Roman" panose="02020603050405020304" pitchFamily="18" charset="0"/>
            </a:endParaRPr>
          </a:p>
        </p:txBody>
      </p:sp>
      <p:sp>
        <p:nvSpPr>
          <p:cNvPr id="8" name="Rectangle 6"/>
          <p:cNvSpPr txBox="1">
            <a:spLocks noChangeArrowheads="1"/>
          </p:cNvSpPr>
          <p:nvPr/>
        </p:nvSpPr>
        <p:spPr>
          <a:xfrm>
            <a:off x="838200" y="1221568"/>
            <a:ext cx="4464148" cy="269716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latin typeface="Times New Roman" panose="02020603050405020304" pitchFamily="18" charset="0"/>
              </a:rPr>
              <a:t>(link 1) frame</a:t>
            </a:r>
          </a:p>
          <a:p>
            <a:r>
              <a:rPr lang="en-US" altLang="en-US" sz="2400" dirty="0">
                <a:latin typeface="Times New Roman" panose="02020603050405020304" pitchFamily="18" charset="0"/>
              </a:rPr>
              <a:t>(link 2) crank</a:t>
            </a:r>
          </a:p>
          <a:p>
            <a:r>
              <a:rPr lang="en-US" altLang="en-US" sz="2400" dirty="0">
                <a:latin typeface="Times New Roman" panose="02020603050405020304" pitchFamily="18" charset="0"/>
              </a:rPr>
              <a:t>(link 3) coupler </a:t>
            </a:r>
          </a:p>
          <a:p>
            <a:r>
              <a:rPr lang="en-US" altLang="en-US" sz="2400" dirty="0">
                <a:latin typeface="Times New Roman" panose="02020603050405020304" pitchFamily="18" charset="0"/>
              </a:rPr>
              <a:t>(link 4) rocker </a:t>
            </a:r>
          </a:p>
        </p:txBody>
      </p:sp>
      <p:pic>
        <p:nvPicPr>
          <p:cNvPr id="9" name="Picture 7" descr="scan003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35040" y="876335"/>
            <a:ext cx="5488158" cy="2758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7" descr="6389E26858C07813211AD098DE46FA4476E44E64_small"/>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991600" y="3814542"/>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8" descr="91D1AC82E780A07AE2056292716B3442530CD1A3_small"/>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56202" y="3752850"/>
            <a:ext cx="2057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descr="C8ED39F1453776BF7E956C27FF0BFB53DB7BD001_small"/>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130501" y="3871302"/>
            <a:ext cx="1962150" cy="196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0" descr="A0FCD9547A23B7F397F96C18C36FE396CCB0D312_small"/>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28600" y="3752850"/>
            <a:ext cx="2038350" cy="203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3826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25</a:t>
            </a:fld>
            <a:endParaRPr lang="en-IN"/>
          </a:p>
        </p:txBody>
      </p:sp>
      <p:sp>
        <p:nvSpPr>
          <p:cNvPr id="5" name="Rectangle 2"/>
          <p:cNvSpPr txBox="1">
            <a:spLocks noChangeArrowheads="1"/>
          </p:cNvSpPr>
          <p:nvPr/>
        </p:nvSpPr>
        <p:spPr>
          <a:xfrm>
            <a:off x="98476" y="98476"/>
            <a:ext cx="11704320" cy="1012872"/>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1117600" indent="-1117600"/>
            <a:r>
              <a:rPr lang="en-US" sz="3600" b="1" i="1" u="sng" dirty="0"/>
              <a:t>I &amp; II inversions</a:t>
            </a:r>
          </a:p>
          <a:p>
            <a:pPr marL="1117600" indent="-1117600"/>
            <a:r>
              <a:rPr lang="en-US" altLang="en-US" sz="3200" b="1" dirty="0"/>
              <a:t>Crank &amp; lever mechanism (rotary &amp; oscillatory motion)</a:t>
            </a:r>
          </a:p>
        </p:txBody>
      </p:sp>
      <p:pic>
        <p:nvPicPr>
          <p:cNvPr id="7" name="Picture 6" descr="animation"/>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8877300" y="3387727"/>
            <a:ext cx="3224213" cy="296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12" name="Picture 11"/>
          <p:cNvPicPr>
            <a:picLocks noChangeAspect="1"/>
          </p:cNvPicPr>
          <p:nvPr/>
        </p:nvPicPr>
        <p:blipFill>
          <a:blip r:embed="rId3"/>
          <a:stretch>
            <a:fillRect/>
          </a:stretch>
        </p:blipFill>
        <p:spPr>
          <a:xfrm>
            <a:off x="466098" y="1670000"/>
            <a:ext cx="7580622" cy="4537695"/>
          </a:xfrm>
          <a:prstGeom prst="rect">
            <a:avLst/>
          </a:prstGeom>
        </p:spPr>
      </p:pic>
    </p:spTree>
    <p:extLst>
      <p:ext uri="{BB962C8B-B14F-4D97-AF65-F5344CB8AC3E}">
        <p14:creationId xmlns:p14="http://schemas.microsoft.com/office/powerpoint/2010/main" xmlns="" val="157086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26</a:t>
            </a:fld>
            <a:endParaRPr lang="en-IN"/>
          </a:p>
        </p:txBody>
      </p:sp>
      <p:sp>
        <p:nvSpPr>
          <p:cNvPr id="5" name="Rectangle 4"/>
          <p:cNvSpPr/>
          <p:nvPr/>
        </p:nvSpPr>
        <p:spPr>
          <a:xfrm>
            <a:off x="838200" y="529269"/>
            <a:ext cx="2305439" cy="523220"/>
          </a:xfrm>
          <a:prstGeom prst="rect">
            <a:avLst/>
          </a:prstGeom>
        </p:spPr>
        <p:txBody>
          <a:bodyPr wrap="none">
            <a:spAutoFit/>
          </a:bodyPr>
          <a:lstStyle/>
          <a:p>
            <a:r>
              <a:rPr lang="en-US" altLang="en-US" sz="2800" b="1" dirty="0"/>
              <a:t>Beam engine: </a:t>
            </a:r>
            <a:endParaRPr lang="en-IN" sz="2800" dirty="0"/>
          </a:p>
        </p:txBody>
      </p:sp>
      <p:pic>
        <p:nvPicPr>
          <p:cNvPr id="6" name="Picture 4" descr="watt"/>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5738813" y="2159128"/>
            <a:ext cx="6453187" cy="409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8" name="Picture 7"/>
          <p:cNvPicPr>
            <a:picLocks noChangeAspect="1"/>
          </p:cNvPicPr>
          <p:nvPr/>
        </p:nvPicPr>
        <p:blipFill>
          <a:blip r:embed="rId3"/>
          <a:stretch>
            <a:fillRect/>
          </a:stretch>
        </p:blipFill>
        <p:spPr>
          <a:xfrm>
            <a:off x="543133" y="1140081"/>
            <a:ext cx="5152793" cy="3150565"/>
          </a:xfrm>
          <a:prstGeom prst="rect">
            <a:avLst/>
          </a:prstGeom>
        </p:spPr>
      </p:pic>
    </p:spTree>
    <p:extLst>
      <p:ext uri="{BB962C8B-B14F-4D97-AF65-F5344CB8AC3E}">
        <p14:creationId xmlns:p14="http://schemas.microsoft.com/office/powerpoint/2010/main" xmlns="" val="3983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27</a:t>
            </a:fld>
            <a:endParaRPr lang="en-IN"/>
          </a:p>
        </p:txBody>
      </p:sp>
      <p:sp>
        <p:nvSpPr>
          <p:cNvPr id="5" name="Rectangle 4"/>
          <p:cNvSpPr/>
          <p:nvPr/>
        </p:nvSpPr>
        <p:spPr>
          <a:xfrm>
            <a:off x="171157" y="103505"/>
            <a:ext cx="11226018" cy="830997"/>
          </a:xfrm>
          <a:prstGeom prst="rect">
            <a:avLst/>
          </a:prstGeom>
        </p:spPr>
        <p:txBody>
          <a:bodyPr wrap="square">
            <a:spAutoFit/>
          </a:bodyPr>
          <a:lstStyle/>
          <a:p>
            <a:r>
              <a:rPr lang="en-US" sz="2400" b="1" i="1" u="sng" dirty="0">
                <a:latin typeface="Arial" panose="020B0604020202020204" pitchFamily="34" charset="0"/>
                <a:cs typeface="Arial" panose="020B0604020202020204" pitchFamily="34" charset="0"/>
              </a:rPr>
              <a:t>III inversions</a:t>
            </a:r>
            <a:endParaRPr lang="en-IN" sz="2400" dirty="0">
              <a:latin typeface="Arial" panose="020B0604020202020204" pitchFamily="34" charset="0"/>
              <a:cs typeface="Arial" panose="020B0604020202020204" pitchFamily="34" charset="0"/>
            </a:endParaRPr>
          </a:p>
          <a:p>
            <a:r>
              <a:rPr lang="en-US" sz="2400" b="1" dirty="0">
                <a:latin typeface="Arial" panose="020B0604020202020204" pitchFamily="34" charset="0"/>
                <a:ea typeface="Times New Roman" panose="02020603050405020304" pitchFamily="18" charset="0"/>
                <a:cs typeface="Arial" panose="020B0604020202020204" pitchFamily="34" charset="0"/>
              </a:rPr>
              <a:t>Double crank mechanism (complete rotation of the crank &amp; follower)</a:t>
            </a:r>
            <a:endParaRPr lang="en-IN"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srcRect r="19965"/>
          <a:stretch/>
        </p:blipFill>
        <p:spPr>
          <a:xfrm>
            <a:off x="1262936" y="1910681"/>
            <a:ext cx="9375090" cy="3617921"/>
          </a:xfrm>
          <a:prstGeom prst="rect">
            <a:avLst/>
          </a:prstGeom>
        </p:spPr>
      </p:pic>
      <p:sp>
        <p:nvSpPr>
          <p:cNvPr id="13" name="Rectangle 2"/>
          <p:cNvSpPr txBox="1">
            <a:spLocks noChangeArrowheads="1"/>
          </p:cNvSpPr>
          <p:nvPr/>
        </p:nvSpPr>
        <p:spPr>
          <a:xfrm>
            <a:off x="355736" y="1079691"/>
            <a:ext cx="8686800" cy="68580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1117600" indent="-1117600"/>
            <a:r>
              <a:rPr lang="en-US" altLang="en-US" sz="2400" b="1" dirty="0"/>
              <a:t>1. Coupling rod of locomotive</a:t>
            </a:r>
          </a:p>
        </p:txBody>
      </p:sp>
      <p:pic>
        <p:nvPicPr>
          <p:cNvPr id="14" name="Picture 6" descr="300px-92220_Evening_Star_%28Dave_Cooper%2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0177" y="1584391"/>
            <a:ext cx="3810000"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8" descr="Walschaerts_motion"/>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3481387" y="4756152"/>
            <a:ext cx="5229225"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9" descr="Wheel_of_locomotive"/>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411307" y="2030541"/>
            <a:ext cx="28956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4988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28</a:t>
            </a:fld>
            <a:endParaRPr lang="en-IN"/>
          </a:p>
        </p:txBody>
      </p:sp>
      <p:sp>
        <p:nvSpPr>
          <p:cNvPr id="5" name="Rectangle 4"/>
          <p:cNvSpPr/>
          <p:nvPr/>
        </p:nvSpPr>
        <p:spPr>
          <a:xfrm>
            <a:off x="732269" y="543337"/>
            <a:ext cx="6713697" cy="830997"/>
          </a:xfrm>
          <a:prstGeom prst="rect">
            <a:avLst/>
          </a:prstGeom>
        </p:spPr>
        <p:txBody>
          <a:bodyPr wrap="none">
            <a:spAutoFit/>
          </a:bodyPr>
          <a:lstStyle/>
          <a:p>
            <a:r>
              <a:rPr lang="en-US" sz="2400" b="1" i="1" u="sng" dirty="0">
                <a:latin typeface="Arial" panose="020B0604020202020204" pitchFamily="34" charset="0"/>
                <a:cs typeface="Arial" panose="020B0604020202020204" pitchFamily="34" charset="0"/>
              </a:rPr>
              <a:t>IV inversions</a:t>
            </a:r>
            <a:endParaRPr lang="en-IN"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Double lever mechanism (oscillatory motion)</a:t>
            </a:r>
            <a:endParaRPr lang="en-IN" sz="2400" dirty="0">
              <a:latin typeface="Arial" panose="020B0604020202020204" pitchFamily="34" charset="0"/>
              <a:cs typeface="Arial" panose="020B0604020202020204" pitchFamily="34" charset="0"/>
            </a:endParaRPr>
          </a:p>
        </p:txBody>
      </p:sp>
      <p:sp>
        <p:nvSpPr>
          <p:cNvPr id="6" name="Rectangle 5"/>
          <p:cNvSpPr/>
          <p:nvPr/>
        </p:nvSpPr>
        <p:spPr>
          <a:xfrm>
            <a:off x="732269" y="1640617"/>
            <a:ext cx="4572085" cy="400110"/>
          </a:xfrm>
          <a:prstGeom prst="rect">
            <a:avLst/>
          </a:prstGeom>
        </p:spPr>
        <p:txBody>
          <a:bodyPr wrap="none">
            <a:spAutoFit/>
          </a:bodyPr>
          <a:lstStyle/>
          <a:p>
            <a:r>
              <a:rPr lang="en-US" sz="2000" b="1" dirty="0">
                <a:latin typeface="Georgia" panose="02040502050405020303" pitchFamily="18" charset="0"/>
                <a:ea typeface="Times New Roman" panose="02020603050405020304" pitchFamily="18" charset="0"/>
                <a:cs typeface="Times New Roman" panose="02020603050405020304" pitchFamily="18" charset="0"/>
              </a:rPr>
              <a:t>1. Watt’s straight line mechanism</a:t>
            </a:r>
            <a:endParaRPr lang="en-IN" sz="2000" dirty="0"/>
          </a:p>
        </p:txBody>
      </p:sp>
      <p:pic>
        <p:nvPicPr>
          <p:cNvPr id="7" name="Picture 6"/>
          <p:cNvPicPr>
            <a:picLocks noChangeAspect="1"/>
          </p:cNvPicPr>
          <p:nvPr/>
        </p:nvPicPr>
        <p:blipFill>
          <a:blip r:embed="rId2"/>
          <a:stretch>
            <a:fillRect/>
          </a:stretch>
        </p:blipFill>
        <p:spPr>
          <a:xfrm>
            <a:off x="543258" y="2088237"/>
            <a:ext cx="6076284" cy="4268115"/>
          </a:xfrm>
          <a:prstGeom prst="rect">
            <a:avLst/>
          </a:prstGeom>
        </p:spPr>
      </p:pic>
      <p:pic>
        <p:nvPicPr>
          <p:cNvPr id="8" name="Picture 5" descr="watt1"/>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6808763" y="2240280"/>
            <a:ext cx="5105400" cy="371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6804228" y="5953443"/>
            <a:ext cx="1164486" cy="369332"/>
          </a:xfrm>
          <a:prstGeom prst="rect">
            <a:avLst/>
          </a:prstGeom>
          <a:noFill/>
        </p:spPr>
        <p:txBody>
          <a:bodyPr wrap="none" rtlCol="0">
            <a:spAutoFit/>
          </a:bodyPr>
          <a:lstStyle/>
          <a:p>
            <a:r>
              <a:rPr lang="en-IN" b="1" dirty="0">
                <a:hlinkClick r:id="rId4" action="ppaction://hlinkfile"/>
              </a:rPr>
              <a:t>WORKING</a:t>
            </a:r>
            <a:endParaRPr lang="en-IN" b="1" dirty="0"/>
          </a:p>
        </p:txBody>
      </p:sp>
    </p:spTree>
    <p:extLst>
      <p:ext uri="{BB962C8B-B14F-4D97-AF65-F5344CB8AC3E}">
        <p14:creationId xmlns:p14="http://schemas.microsoft.com/office/powerpoint/2010/main" xmlns="" val="199297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29</a:t>
            </a:fld>
            <a:endParaRPr lang="en-IN"/>
          </a:p>
        </p:txBody>
      </p:sp>
      <p:sp>
        <p:nvSpPr>
          <p:cNvPr id="5" name="Rectangle 4"/>
          <p:cNvSpPr/>
          <p:nvPr/>
        </p:nvSpPr>
        <p:spPr>
          <a:xfrm>
            <a:off x="838200" y="388591"/>
            <a:ext cx="5196840" cy="584775"/>
          </a:xfrm>
          <a:prstGeom prst="rect">
            <a:avLst/>
          </a:prstGeom>
        </p:spPr>
        <p:txBody>
          <a:bodyPr wrap="square">
            <a:spAutoFit/>
          </a:bodyPr>
          <a:lstStyle/>
          <a:p>
            <a:r>
              <a:rPr lang="en-US" altLang="en-US" sz="3200" b="1" dirty="0">
                <a:latin typeface="Georgia" panose="02040502050405020303" pitchFamily="18" charset="0"/>
              </a:rPr>
              <a:t>2. </a:t>
            </a:r>
            <a:r>
              <a:rPr lang="en-US" altLang="en-US" sz="3200" dirty="0">
                <a:latin typeface="Georgia" panose="02040502050405020303" pitchFamily="18" charset="0"/>
              </a:rPr>
              <a:t>Slider crank chain </a:t>
            </a:r>
            <a:endParaRPr lang="en-IN" sz="3200" dirty="0"/>
          </a:p>
        </p:txBody>
      </p:sp>
      <p:pic>
        <p:nvPicPr>
          <p:cNvPr id="7" name="Picture 6"/>
          <p:cNvPicPr>
            <a:picLocks noChangeAspect="1"/>
          </p:cNvPicPr>
          <p:nvPr/>
        </p:nvPicPr>
        <p:blipFill>
          <a:blip r:embed="rId2"/>
          <a:stretch>
            <a:fillRect/>
          </a:stretch>
        </p:blipFill>
        <p:spPr>
          <a:xfrm>
            <a:off x="2990066" y="1719358"/>
            <a:ext cx="6589032" cy="2683825"/>
          </a:xfrm>
          <a:prstGeom prst="rect">
            <a:avLst/>
          </a:prstGeom>
        </p:spPr>
      </p:pic>
    </p:spTree>
    <p:extLst>
      <p:ext uri="{BB962C8B-B14F-4D97-AF65-F5344CB8AC3E}">
        <p14:creationId xmlns:p14="http://schemas.microsoft.com/office/powerpoint/2010/main" xmlns="" val="3661243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Rectangle 104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1026" name="Picture 2" descr="https://img.clipartfest.com/185f275024e251d3a6ea8e355db37fd2_for-example-you-can-customize-presentation-clipart-free_346-346.jpe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a:stretch/>
        </p:blipFill>
        <p:spPr bwMode="auto">
          <a:xfrm>
            <a:off x="7873697" y="1271670"/>
            <a:ext cx="3995152" cy="3995152"/>
          </a:xfrm>
          <a:prstGeom prst="rect">
            <a:avLst/>
          </a:prstGeom>
          <a:noFill/>
          <a:extLst>
            <a:ext uri="{909E8E84-426E-40DD-AFC4-6F175D3DCCD1}">
              <a14:hiddenFill xmlns:a14="http://schemas.microsoft.com/office/drawing/2010/main" xmlns="">
                <a:solidFill>
                  <a:srgbClr val="FFFFFF"/>
                </a:solidFill>
              </a14:hiddenFill>
            </a:ext>
          </a:extLst>
        </p:spPr>
      </p:pic>
      <p:sp>
        <p:nvSpPr>
          <p:cNvPr id="1056" name="Rectangle 8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7576790" cy="685799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sp>
        <p:nvSpPr>
          <p:cNvPr id="7" name="Title 6"/>
          <p:cNvSpPr>
            <a:spLocks noGrp="1"/>
          </p:cNvSpPr>
          <p:nvPr>
            <p:ph type="title"/>
          </p:nvPr>
        </p:nvSpPr>
        <p:spPr>
          <a:xfrm>
            <a:off x="803130" y="799896"/>
            <a:ext cx="6135735" cy="3474720"/>
          </a:xfrm>
        </p:spPr>
        <p:txBody>
          <a:bodyPr vert="horz" lIns="91440" tIns="45720" rIns="91440" bIns="45720" rtlCol="0" anchor="b">
            <a:normAutofit/>
          </a:bodyPr>
          <a:lstStyle/>
          <a:p>
            <a:pPr algn="r" defTabSz="914400"/>
            <a:r>
              <a:rPr lang="en-US" dirty="0"/>
              <a:t>INTRODUCTION</a:t>
            </a:r>
          </a:p>
        </p:txBody>
      </p:sp>
      <p:sp>
        <p:nvSpPr>
          <p:cNvPr id="4" name="Date Placeholder 3"/>
          <p:cNvSpPr>
            <a:spLocks noGrp="1"/>
          </p:cNvSpPr>
          <p:nvPr>
            <p:ph type="dt" sz="half" idx="10"/>
          </p:nvPr>
        </p:nvSpPr>
        <p:spPr>
          <a:xfrm>
            <a:off x="838200" y="6356350"/>
            <a:ext cx="2429755" cy="365125"/>
          </a:xfrm>
        </p:spPr>
        <p:txBody>
          <a:bodyPr vert="horz" lIns="91440" tIns="45720" rIns="91440" bIns="45720" rtlCol="0" anchor="ctr">
            <a:normAutofit/>
          </a:bodyPr>
          <a:lstStyle/>
          <a:p>
            <a:fld id="{423FBE0E-951C-487F-A8D8-BAC0585B5648}" type="datetime1">
              <a:rPr lang="en-US">
                <a:solidFill>
                  <a:schemeClr val="bg1">
                    <a:alpha val="60000"/>
                  </a:schemeClr>
                </a:solidFill>
              </a:rPr>
              <a:pPr/>
              <a:t>2/23/2020</a:t>
            </a:fld>
            <a:endParaRPr lang="en-US">
              <a:solidFill>
                <a:schemeClr val="bg1">
                  <a:alpha val="60000"/>
                </a:schemeClr>
              </a:solidFill>
            </a:endParaRPr>
          </a:p>
        </p:txBody>
      </p:sp>
      <p:sp>
        <p:nvSpPr>
          <p:cNvPr id="5" name="Footer Placeholder 4"/>
          <p:cNvSpPr>
            <a:spLocks noGrp="1"/>
          </p:cNvSpPr>
          <p:nvPr>
            <p:ph type="ftr" sz="quarter" idx="11"/>
          </p:nvPr>
        </p:nvSpPr>
        <p:spPr>
          <a:xfrm>
            <a:off x="3581400" y="6356350"/>
            <a:ext cx="3357465" cy="365125"/>
          </a:xfrm>
        </p:spPr>
        <p:txBody>
          <a:bodyPr vert="horz" lIns="91440" tIns="45720" rIns="91440" bIns="45720" rtlCol="0" anchor="ctr">
            <a:normAutofit/>
          </a:bodyPr>
          <a:lstStyle/>
          <a:p>
            <a:pPr algn="r"/>
            <a:r>
              <a:rPr lang="en-US" kern="1200">
                <a:solidFill>
                  <a:schemeClr val="bg1">
                    <a:alpha val="60000"/>
                  </a:schemeClr>
                </a:solidFill>
                <a:latin typeface="+mn-lt"/>
                <a:ea typeface="+mn-ea"/>
                <a:cs typeface="+mn-cs"/>
              </a:rPr>
              <a:t>Pavana, Assistant Professor, Dept. of ME, SJEC</a:t>
            </a:r>
          </a:p>
        </p:txBody>
      </p:sp>
      <p:sp>
        <p:nvSpPr>
          <p:cNvPr id="6" name="Slide Number Placeholder 5"/>
          <p:cNvSpPr>
            <a:spLocks noGrp="1"/>
          </p:cNvSpPr>
          <p:nvPr>
            <p:ph type="sldNum" sz="quarter" idx="12"/>
          </p:nvPr>
        </p:nvSpPr>
        <p:spPr>
          <a:xfrm>
            <a:off x="8610600" y="6356350"/>
            <a:ext cx="2743200" cy="365125"/>
          </a:xfrm>
        </p:spPr>
        <p:txBody>
          <a:bodyPr vert="horz" lIns="91440" tIns="45720" rIns="91440" bIns="45720" rtlCol="0" anchor="ctr">
            <a:normAutofit/>
          </a:bodyPr>
          <a:lstStyle/>
          <a:p>
            <a:fld id="{DD7BB4AB-C194-4086-8137-E9CE68CA0D5D}" type="slidenum">
              <a:rPr lang="en-US"/>
              <a:pPr/>
              <a:t>3</a:t>
            </a:fld>
            <a:endParaRPr lang="en-US"/>
          </a:p>
        </p:txBody>
      </p:sp>
    </p:spTree>
    <p:extLst>
      <p:ext uri="{BB962C8B-B14F-4D97-AF65-F5344CB8AC3E}">
        <p14:creationId xmlns:p14="http://schemas.microsoft.com/office/powerpoint/2010/main" xmlns="" val="866890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30</a:t>
            </a:fld>
            <a:endParaRPr lang="en-IN"/>
          </a:p>
        </p:txBody>
      </p:sp>
      <p:sp>
        <p:nvSpPr>
          <p:cNvPr id="5" name="Rectangle 4"/>
          <p:cNvSpPr/>
          <p:nvPr/>
        </p:nvSpPr>
        <p:spPr>
          <a:xfrm>
            <a:off x="680950" y="434759"/>
            <a:ext cx="9084538" cy="523220"/>
          </a:xfrm>
          <a:prstGeom prst="rect">
            <a:avLst/>
          </a:prstGeom>
        </p:spPr>
        <p:txBody>
          <a:bodyPr wrap="none">
            <a:spAutoFit/>
          </a:bodyPr>
          <a:lstStyle/>
          <a:p>
            <a:r>
              <a:rPr lang="en-US" altLang="en-US" sz="2800" b="1" dirty="0">
                <a:latin typeface="Georgia" panose="02040502050405020303" pitchFamily="18" charset="0"/>
              </a:rPr>
              <a:t>Reciprocating engine mechanism (1</a:t>
            </a:r>
            <a:r>
              <a:rPr lang="en-US" altLang="en-US" sz="2800" b="1" baseline="30000" dirty="0">
                <a:latin typeface="Georgia" panose="02040502050405020303" pitchFamily="18" charset="0"/>
              </a:rPr>
              <a:t>st</a:t>
            </a:r>
            <a:r>
              <a:rPr lang="en-US" altLang="en-US" sz="2800" b="1" dirty="0">
                <a:latin typeface="Georgia" panose="02040502050405020303" pitchFamily="18" charset="0"/>
              </a:rPr>
              <a:t> inversion) </a:t>
            </a:r>
            <a:endParaRPr lang="en-US" altLang="en-US" sz="2800" b="1" dirty="0"/>
          </a:p>
        </p:txBody>
      </p:sp>
      <p:sp>
        <p:nvSpPr>
          <p:cNvPr id="6" name="Rectangle 5"/>
          <p:cNvSpPr/>
          <p:nvPr/>
        </p:nvSpPr>
        <p:spPr>
          <a:xfrm>
            <a:off x="838199" y="1234832"/>
            <a:ext cx="10725443" cy="954107"/>
          </a:xfrm>
          <a:prstGeom prst="rect">
            <a:avLst/>
          </a:prstGeom>
        </p:spPr>
        <p:txBody>
          <a:bodyPr wrap="square">
            <a:spAutoFit/>
          </a:bodyPr>
          <a:lstStyle/>
          <a:p>
            <a:r>
              <a:rPr lang="en-US" altLang="en-US" sz="2800" dirty="0"/>
              <a:t>When link 1 is fixed, link 2 is made as crank and link 4 is made as slider, then first inversion of single slider crank is obtained</a:t>
            </a:r>
            <a:endParaRPr lang="en-IN" sz="2800" dirty="0"/>
          </a:p>
        </p:txBody>
      </p:sp>
      <p:pic>
        <p:nvPicPr>
          <p:cNvPr id="7" name="Picture 5" descr="crank2"/>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a:xfrm rot="10800000">
            <a:off x="6579034" y="3936978"/>
            <a:ext cx="5279988" cy="2253717"/>
          </a:xfrm>
          <a:prstGeom prst="rect">
            <a:avLst/>
          </a:prstGeom>
          <a:noFill/>
        </p:spPr>
      </p:pic>
      <p:pic>
        <p:nvPicPr>
          <p:cNvPr id="9" name="Picture 8"/>
          <p:cNvPicPr>
            <a:picLocks noChangeAspect="1"/>
          </p:cNvPicPr>
          <p:nvPr/>
        </p:nvPicPr>
        <p:blipFill>
          <a:blip r:embed="rId3"/>
          <a:stretch>
            <a:fillRect/>
          </a:stretch>
        </p:blipFill>
        <p:spPr>
          <a:xfrm>
            <a:off x="631873" y="2455452"/>
            <a:ext cx="5918485" cy="2383834"/>
          </a:xfrm>
          <a:prstGeom prst="rect">
            <a:avLst/>
          </a:prstGeom>
        </p:spPr>
      </p:pic>
      <p:sp>
        <p:nvSpPr>
          <p:cNvPr id="10" name="Rectangle 9"/>
          <p:cNvSpPr/>
          <p:nvPr/>
        </p:nvSpPr>
        <p:spPr>
          <a:xfrm>
            <a:off x="318868" y="5544365"/>
            <a:ext cx="6096000" cy="646331"/>
          </a:xfrm>
          <a:prstGeom prst="rect">
            <a:avLst/>
          </a:prstGeom>
        </p:spPr>
        <p:txBody>
          <a:bodyPr>
            <a:spAutoFit/>
          </a:bodyPr>
          <a:lstStyle/>
          <a:p>
            <a:pPr algn="just">
              <a:spcAft>
                <a:spcPts val="0"/>
              </a:spcAft>
            </a:pPr>
            <a:r>
              <a:rPr lang="en-US" b="1" dirty="0">
                <a:latin typeface="Georgia" panose="02040502050405020303" pitchFamily="18" charset="0"/>
                <a:ea typeface="Times New Roman" panose="02020603050405020304" pitchFamily="18" charset="0"/>
              </a:rPr>
              <a:t>Example: steam engine, compressors, pumps, I.C. engines </a:t>
            </a:r>
            <a:r>
              <a:rPr lang="en-US" b="1" dirty="0" err="1">
                <a:latin typeface="Georgia" panose="02040502050405020303" pitchFamily="18" charset="0"/>
                <a:ea typeface="Times New Roman" panose="02020603050405020304" pitchFamily="18" charset="0"/>
              </a:rPr>
              <a:t>etc</a:t>
            </a:r>
            <a:endParaRPr lang="en-IN"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13077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31</a:t>
            </a:fld>
            <a:endParaRPr lang="en-IN"/>
          </a:p>
        </p:txBody>
      </p:sp>
      <p:sp>
        <p:nvSpPr>
          <p:cNvPr id="5" name="Rectangle 4"/>
          <p:cNvSpPr/>
          <p:nvPr/>
        </p:nvSpPr>
        <p:spPr>
          <a:xfrm>
            <a:off x="838200" y="388592"/>
            <a:ext cx="3507692" cy="523220"/>
          </a:xfrm>
          <a:prstGeom prst="rect">
            <a:avLst/>
          </a:prstGeom>
        </p:spPr>
        <p:txBody>
          <a:bodyPr wrap="none">
            <a:spAutoFit/>
          </a:bodyPr>
          <a:lstStyle/>
          <a:p>
            <a:pPr lvl="0">
              <a:spcAft>
                <a:spcPts val="0"/>
              </a:spcAft>
              <a:tabLst>
                <a:tab pos="228600" algn="l"/>
              </a:tabLst>
            </a:pPr>
            <a:r>
              <a:rPr lang="en-US" sz="2800" b="1" dirty="0">
                <a:latin typeface="Georgia" panose="02040502050405020303" pitchFamily="18" charset="0"/>
                <a:ea typeface="Times New Roman" panose="02020603050405020304" pitchFamily="18" charset="0"/>
              </a:rPr>
              <a:t>Second inversion:</a:t>
            </a:r>
            <a:endParaRPr lang="en-IN" sz="2800" dirty="0">
              <a:latin typeface="Times New Roman" panose="02020603050405020304" pitchFamily="18" charset="0"/>
              <a:ea typeface="Times New Roman" panose="02020603050405020304" pitchFamily="18" charset="0"/>
            </a:endParaRPr>
          </a:p>
        </p:txBody>
      </p:sp>
      <p:sp>
        <p:nvSpPr>
          <p:cNvPr id="6" name="Rectangle 5"/>
          <p:cNvSpPr/>
          <p:nvPr/>
        </p:nvSpPr>
        <p:spPr>
          <a:xfrm>
            <a:off x="337625" y="1281389"/>
            <a:ext cx="10654317" cy="1384995"/>
          </a:xfrm>
          <a:prstGeom prst="rect">
            <a:avLst/>
          </a:prstGeom>
        </p:spPr>
        <p:txBody>
          <a:bodyPr wrap="square">
            <a:spAutoFit/>
          </a:bodyPr>
          <a:lstStyle/>
          <a:p>
            <a:pPr marL="457200" indent="-457200">
              <a:buFont typeface="Arial" panose="020B0604020202020204" pitchFamily="34" charset="0"/>
              <a:buChar char="•"/>
            </a:pPr>
            <a:r>
              <a:rPr lang="en-US" altLang="en-US" sz="2800" dirty="0"/>
              <a:t>The second inversion is obtained by fixing the link 3 (connecting rod). </a:t>
            </a:r>
          </a:p>
          <a:p>
            <a:pPr marL="457200" indent="-457200">
              <a:buFont typeface="Arial" panose="020B0604020202020204" pitchFamily="34" charset="0"/>
              <a:buChar char="•"/>
            </a:pPr>
            <a:r>
              <a:rPr lang="en-US" altLang="en-US" sz="2800" dirty="0"/>
              <a:t>Link 2 acts as a crank and is rotating about the point B.</a:t>
            </a:r>
          </a:p>
          <a:p>
            <a:pPr marL="457200" indent="-457200">
              <a:buFont typeface="Arial" panose="020B0604020202020204" pitchFamily="34" charset="0"/>
              <a:buChar char="•"/>
            </a:pPr>
            <a:r>
              <a:rPr lang="en-US" altLang="en-US" sz="2800" dirty="0"/>
              <a:t>Link 4 oscillates.</a:t>
            </a:r>
            <a:endParaRPr lang="en-IN" sz="2800" dirty="0"/>
          </a:p>
        </p:txBody>
      </p:sp>
      <p:pic>
        <p:nvPicPr>
          <p:cNvPr id="7" name="Picture 6"/>
          <p:cNvPicPr>
            <a:picLocks noChangeAspect="1"/>
          </p:cNvPicPr>
          <p:nvPr/>
        </p:nvPicPr>
        <p:blipFill>
          <a:blip r:embed="rId2"/>
          <a:stretch>
            <a:fillRect/>
          </a:stretch>
        </p:blipFill>
        <p:spPr>
          <a:xfrm>
            <a:off x="3736592" y="2817513"/>
            <a:ext cx="4718815" cy="2813139"/>
          </a:xfrm>
          <a:prstGeom prst="rect">
            <a:avLst/>
          </a:prstGeom>
        </p:spPr>
      </p:pic>
    </p:spTree>
    <p:extLst>
      <p:ext uri="{BB962C8B-B14F-4D97-AF65-F5344CB8AC3E}">
        <p14:creationId xmlns:p14="http://schemas.microsoft.com/office/powerpoint/2010/main" xmlns="" val="1365876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32</a:t>
            </a:fld>
            <a:endParaRPr lang="en-IN"/>
          </a:p>
        </p:txBody>
      </p:sp>
      <p:sp>
        <p:nvSpPr>
          <p:cNvPr id="5" name="Rectangle 4"/>
          <p:cNvSpPr/>
          <p:nvPr/>
        </p:nvSpPr>
        <p:spPr>
          <a:xfrm>
            <a:off x="838200" y="416728"/>
            <a:ext cx="10153742" cy="523220"/>
          </a:xfrm>
          <a:prstGeom prst="rect">
            <a:avLst/>
          </a:prstGeom>
        </p:spPr>
        <p:txBody>
          <a:bodyPr wrap="none">
            <a:spAutoFit/>
          </a:bodyPr>
          <a:lstStyle/>
          <a:p>
            <a:r>
              <a:rPr lang="en-US" altLang="en-US" sz="2800" b="1" dirty="0">
                <a:latin typeface="Georgia" panose="02040502050405020303" pitchFamily="18" charset="0"/>
              </a:rPr>
              <a:t>Oscillating cylinder engine mechanism (2</a:t>
            </a:r>
            <a:r>
              <a:rPr lang="en-US" altLang="en-US" sz="2800" b="1" baseline="30000" dirty="0">
                <a:latin typeface="Georgia" panose="02040502050405020303" pitchFamily="18" charset="0"/>
              </a:rPr>
              <a:t>nd</a:t>
            </a:r>
            <a:r>
              <a:rPr lang="en-US" altLang="en-US" sz="2800" b="1" dirty="0">
                <a:latin typeface="Georgia" panose="02040502050405020303" pitchFamily="18" charset="0"/>
              </a:rPr>
              <a:t> inversion)</a:t>
            </a:r>
            <a:endParaRPr lang="en-US" altLang="en-US" sz="2800" b="1" dirty="0"/>
          </a:p>
        </p:txBody>
      </p:sp>
      <p:pic>
        <p:nvPicPr>
          <p:cNvPr id="9" name="Picture 8"/>
          <p:cNvPicPr>
            <a:picLocks noChangeAspect="1"/>
          </p:cNvPicPr>
          <p:nvPr/>
        </p:nvPicPr>
        <p:blipFill>
          <a:blip r:embed="rId2"/>
          <a:stretch>
            <a:fillRect/>
          </a:stretch>
        </p:blipFill>
        <p:spPr>
          <a:xfrm>
            <a:off x="3165231" y="1021377"/>
            <a:ext cx="5152766" cy="2668397"/>
          </a:xfrm>
          <a:prstGeom prst="rect">
            <a:avLst/>
          </a:prstGeom>
        </p:spPr>
      </p:pic>
      <p:sp>
        <p:nvSpPr>
          <p:cNvPr id="10" name="Rectangle 9"/>
          <p:cNvSpPr/>
          <p:nvPr/>
        </p:nvSpPr>
        <p:spPr>
          <a:xfrm>
            <a:off x="562708" y="3966599"/>
            <a:ext cx="10958732" cy="2351156"/>
          </a:xfrm>
          <a:prstGeom prst="rect">
            <a:avLst/>
          </a:prstGeom>
        </p:spPr>
        <p:txBody>
          <a:bodyPr wrap="square">
            <a:spAutoFit/>
          </a:bodyPr>
          <a:lstStyle/>
          <a:p>
            <a:pPr marL="342900" lvl="0" indent="-342900" algn="just">
              <a:lnSpc>
                <a:spcPct val="150000"/>
              </a:lnSpc>
              <a:spcAft>
                <a:spcPts val="0"/>
              </a:spcAft>
              <a:buSzPts val="1400"/>
              <a:buFont typeface="Symbol" panose="05050102010706020507" pitchFamily="18" charset="2"/>
              <a:buChar char=""/>
              <a:tabLst>
                <a:tab pos="228600" algn="l"/>
              </a:tabLst>
            </a:pPr>
            <a:r>
              <a:rPr lang="en-US" sz="2000" dirty="0">
                <a:latin typeface="Georgia" panose="02040502050405020303" pitchFamily="18" charset="0"/>
                <a:ea typeface="Times New Roman" panose="02020603050405020304" pitchFamily="18" charset="0"/>
              </a:rPr>
              <a:t>It is used to convert reciprocating motion into rotary motion.</a:t>
            </a:r>
            <a:endParaRPr lang="en-IN" sz="20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Symbol" panose="05050102010706020507" pitchFamily="18" charset="2"/>
              <a:buChar char=""/>
              <a:tabLst>
                <a:tab pos="228600" algn="l"/>
              </a:tabLst>
            </a:pPr>
            <a:r>
              <a:rPr lang="en-US" sz="2000" dirty="0">
                <a:latin typeface="Georgia" panose="02040502050405020303" pitchFamily="18" charset="0"/>
                <a:ea typeface="Times New Roman" panose="02020603050405020304" pitchFamily="18" charset="0"/>
              </a:rPr>
              <a:t>In this mechanism, the link 3 forming the turning pair is fixed which corresponds to connecting rod of a reciprocating steam engine mechanism.</a:t>
            </a:r>
            <a:endParaRPr lang="en-IN" sz="20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Symbol" panose="05050102010706020507" pitchFamily="18" charset="2"/>
              <a:buChar char=""/>
              <a:tabLst>
                <a:tab pos="228600" algn="l"/>
              </a:tabLst>
            </a:pPr>
            <a:r>
              <a:rPr lang="en-US" sz="2000" dirty="0">
                <a:latin typeface="Georgia" panose="02040502050405020303" pitchFamily="18" charset="0"/>
                <a:ea typeface="Times New Roman" panose="02020603050405020304" pitchFamily="18" charset="0"/>
                <a:cs typeface="Times New Roman" panose="02020603050405020304" pitchFamily="18" charset="0"/>
              </a:rPr>
              <a:t>When the crank (link 2) rotates, the piston attached to the piston rod (link 1) reciprocates and the cylinder (link 4) oscillates about a pin pivoted to the fixed link at C.</a:t>
            </a:r>
            <a:endParaRPr lang="en-IN" sz="2000" dirty="0"/>
          </a:p>
        </p:txBody>
      </p:sp>
      <p:pic>
        <p:nvPicPr>
          <p:cNvPr id="12" name="Picture 5" descr="14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36364" y="3122762"/>
            <a:ext cx="3545036" cy="3598715"/>
          </a:xfrm>
          <a:prstGeom prst="rect">
            <a:avLst/>
          </a:prstGeom>
        </p:spPr>
      </p:pic>
      <p:sp>
        <p:nvSpPr>
          <p:cNvPr id="6" name="TextBox 5"/>
          <p:cNvSpPr txBox="1"/>
          <p:nvPr/>
        </p:nvSpPr>
        <p:spPr>
          <a:xfrm>
            <a:off x="10072914" y="2598057"/>
            <a:ext cx="1137556" cy="369332"/>
          </a:xfrm>
          <a:prstGeom prst="rect">
            <a:avLst/>
          </a:prstGeom>
          <a:noFill/>
        </p:spPr>
        <p:txBody>
          <a:bodyPr wrap="none" rtlCol="0">
            <a:spAutoFit/>
          </a:bodyPr>
          <a:lstStyle/>
          <a:p>
            <a:r>
              <a:rPr lang="en-IN" dirty="0">
                <a:hlinkClick r:id="rId4" action="ppaction://hlinkfile"/>
              </a:rPr>
              <a:t>WORKING</a:t>
            </a:r>
            <a:endParaRPr lang="en-IN" dirty="0"/>
          </a:p>
        </p:txBody>
      </p:sp>
    </p:spTree>
    <p:extLst>
      <p:ext uri="{BB962C8B-B14F-4D97-AF65-F5344CB8AC3E}">
        <p14:creationId xmlns:p14="http://schemas.microsoft.com/office/powerpoint/2010/main" xmlns="" val="276729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33</a:t>
            </a:fld>
            <a:endParaRPr lang="en-IN"/>
          </a:p>
        </p:txBody>
      </p:sp>
      <p:sp>
        <p:nvSpPr>
          <p:cNvPr id="5" name="Rectangle 4"/>
          <p:cNvSpPr/>
          <p:nvPr/>
        </p:nvSpPr>
        <p:spPr>
          <a:xfrm>
            <a:off x="838200" y="571473"/>
            <a:ext cx="8573086" cy="461665"/>
          </a:xfrm>
          <a:prstGeom prst="rect">
            <a:avLst/>
          </a:prstGeom>
        </p:spPr>
        <p:txBody>
          <a:bodyPr wrap="square">
            <a:spAutoFit/>
          </a:bodyPr>
          <a:lstStyle/>
          <a:p>
            <a:r>
              <a:rPr lang="en-US" altLang="en-US" sz="2400" b="1" dirty="0">
                <a:latin typeface="Georgia" panose="02040502050405020303" pitchFamily="18" charset="0"/>
              </a:rPr>
              <a:t>Crank &amp; slotted lever mechanism (2</a:t>
            </a:r>
            <a:r>
              <a:rPr lang="en-US" altLang="en-US" sz="2400" b="1" baseline="30000" dirty="0">
                <a:latin typeface="Georgia" panose="02040502050405020303" pitchFamily="18" charset="0"/>
              </a:rPr>
              <a:t>nd</a:t>
            </a:r>
            <a:r>
              <a:rPr lang="en-US" altLang="en-US" sz="2400" b="1" dirty="0">
                <a:latin typeface="Georgia" panose="02040502050405020303" pitchFamily="18" charset="0"/>
              </a:rPr>
              <a:t> inversion)</a:t>
            </a:r>
            <a:endParaRPr lang="en-US" altLang="en-US" sz="2400" b="1" dirty="0"/>
          </a:p>
        </p:txBody>
      </p:sp>
      <p:graphicFrame>
        <p:nvGraphicFramePr>
          <p:cNvPr id="6" name="Object 5"/>
          <p:cNvGraphicFramePr>
            <a:graphicFrameLocks noChangeAspect="1"/>
          </p:cNvGraphicFramePr>
          <p:nvPr>
            <p:extLst>
              <p:ext uri="{D42A27DB-BD31-4B8C-83A1-F6EECF244321}">
                <p14:modId xmlns:p14="http://schemas.microsoft.com/office/powerpoint/2010/main" xmlns="" val="2485332353"/>
              </p:ext>
            </p:extLst>
          </p:nvPr>
        </p:nvGraphicFramePr>
        <p:xfrm>
          <a:off x="604912" y="1523044"/>
          <a:ext cx="4130944" cy="4699485"/>
        </p:xfrm>
        <a:graphic>
          <a:graphicData uri="http://schemas.openxmlformats.org/presentationml/2006/ole">
            <p:oleObj spid="_x0000_s14654" name="Solid Edge Draft Document" r:id="rId3" imgW="20913840" imgH="23827680" progId="">
              <p:embed/>
            </p:oleObj>
          </a:graphicData>
        </a:graphic>
      </p:graphicFrame>
      <p:graphicFrame>
        <p:nvGraphicFramePr>
          <p:cNvPr id="7" name="Object 7"/>
          <p:cNvGraphicFramePr>
            <a:graphicFrameLocks noChangeAspect="1"/>
          </p:cNvGraphicFramePr>
          <p:nvPr>
            <p:extLst>
              <p:ext uri="{D42A27DB-BD31-4B8C-83A1-F6EECF244321}">
                <p14:modId xmlns:p14="http://schemas.microsoft.com/office/powerpoint/2010/main" xmlns="" val="3165561442"/>
              </p:ext>
            </p:extLst>
          </p:nvPr>
        </p:nvGraphicFramePr>
        <p:xfrm>
          <a:off x="5750169" y="1651600"/>
          <a:ext cx="5713828" cy="4704752"/>
        </p:xfrm>
        <a:graphic>
          <a:graphicData uri="http://schemas.openxmlformats.org/presentationml/2006/ole">
            <p:oleObj spid="_x0000_s14655" name="Solid Edge Draft Document" r:id="rId4" imgW="29283840" imgH="24108840" progId="">
              <p:embed/>
            </p:oleObj>
          </a:graphicData>
        </a:graphic>
      </p:graphicFrame>
      <p:pic>
        <p:nvPicPr>
          <p:cNvPr id="9" name="Picture 4" descr="basic_quickreturn"/>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a:xfrm>
            <a:off x="290733" y="571473"/>
            <a:ext cx="6053797" cy="5956670"/>
          </a:xfrm>
          <a:prstGeom prst="rect">
            <a:avLst/>
          </a:prstGeom>
          <a:noFill/>
        </p:spPr>
      </p:pic>
      <p:pic>
        <p:nvPicPr>
          <p:cNvPr id="10" name="Picture 6" descr="shper2a"/>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a:xfrm>
            <a:off x="6416812" y="0"/>
            <a:ext cx="5667375" cy="6858000"/>
          </a:xfrm>
          <a:prstGeom prst="rect">
            <a:avLst/>
          </a:prstGeom>
        </p:spPr>
      </p:pic>
      <p:sp>
        <p:nvSpPr>
          <p:cNvPr id="11" name="TextBox 10"/>
          <p:cNvSpPr txBox="1"/>
          <p:nvPr/>
        </p:nvSpPr>
        <p:spPr>
          <a:xfrm>
            <a:off x="9762978" y="4825218"/>
            <a:ext cx="1130438" cy="769441"/>
          </a:xfrm>
          <a:prstGeom prst="rect">
            <a:avLst/>
          </a:prstGeom>
          <a:noFill/>
        </p:spPr>
        <p:txBody>
          <a:bodyPr wrap="none" rtlCol="0">
            <a:spAutoFit/>
          </a:bodyPr>
          <a:lstStyle/>
          <a:p>
            <a:r>
              <a:rPr lang="en-IN" sz="4400" b="1" dirty="0">
                <a:sym typeface="Symbol" panose="05050102010706020507" pitchFamily="18" charset="2"/>
              </a:rPr>
              <a:t>&gt;</a:t>
            </a:r>
            <a:endParaRPr lang="en-IN" sz="4400" b="1" dirty="0"/>
          </a:p>
        </p:txBody>
      </p:sp>
    </p:spTree>
    <p:extLst>
      <p:ext uri="{BB962C8B-B14F-4D97-AF65-F5344CB8AC3E}">
        <p14:creationId xmlns:p14="http://schemas.microsoft.com/office/powerpoint/2010/main" xmlns="" val="359332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34</a:t>
            </a:fld>
            <a:endParaRPr lang="en-IN"/>
          </a:p>
        </p:txBody>
      </p:sp>
      <p:sp>
        <p:nvSpPr>
          <p:cNvPr id="5" name="Rectangle 4"/>
          <p:cNvSpPr/>
          <p:nvPr/>
        </p:nvSpPr>
        <p:spPr>
          <a:xfrm>
            <a:off x="965323" y="487066"/>
            <a:ext cx="3592609" cy="523220"/>
          </a:xfrm>
          <a:prstGeom prst="rect">
            <a:avLst/>
          </a:prstGeom>
        </p:spPr>
        <p:txBody>
          <a:bodyPr wrap="square">
            <a:spAutoFit/>
          </a:bodyPr>
          <a:lstStyle/>
          <a:p>
            <a:r>
              <a:rPr lang="en-US" sz="2800" b="1" dirty="0">
                <a:latin typeface="Georgia" panose="02040502050405020303" pitchFamily="18" charset="0"/>
                <a:ea typeface="Times New Roman" panose="02020603050405020304" pitchFamily="18" charset="0"/>
                <a:cs typeface="Times New Roman" panose="02020603050405020304" pitchFamily="18" charset="0"/>
              </a:rPr>
              <a:t>Third inversion</a:t>
            </a:r>
            <a:endParaRPr lang="en-IN" sz="2800" dirty="0"/>
          </a:p>
        </p:txBody>
      </p:sp>
      <p:pic>
        <p:nvPicPr>
          <p:cNvPr id="7" name="Picture 6"/>
          <p:cNvPicPr>
            <a:picLocks noChangeAspect="1"/>
          </p:cNvPicPr>
          <p:nvPr/>
        </p:nvPicPr>
        <p:blipFill>
          <a:blip r:embed="rId3"/>
          <a:stretch>
            <a:fillRect/>
          </a:stretch>
        </p:blipFill>
        <p:spPr>
          <a:xfrm>
            <a:off x="990600" y="1010286"/>
            <a:ext cx="6194921" cy="2629919"/>
          </a:xfrm>
          <a:prstGeom prst="rect">
            <a:avLst/>
          </a:prstGeom>
        </p:spPr>
      </p:pic>
      <p:sp>
        <p:nvSpPr>
          <p:cNvPr id="8" name="Rectangle 7"/>
          <p:cNvSpPr/>
          <p:nvPr/>
        </p:nvSpPr>
        <p:spPr>
          <a:xfrm>
            <a:off x="990600" y="4053408"/>
            <a:ext cx="10363200" cy="1938992"/>
          </a:xfrm>
          <a:prstGeom prst="rect">
            <a:avLst/>
          </a:prstGeom>
        </p:spPr>
        <p:txBody>
          <a:bodyPr wrap="square">
            <a:spAutoFit/>
          </a:bodyPr>
          <a:lstStyle/>
          <a:p>
            <a:pPr marL="742950" lvl="1" indent="-285750" algn="just">
              <a:spcAft>
                <a:spcPts val="0"/>
              </a:spcAft>
              <a:buSzPts val="1200"/>
              <a:buFont typeface="Symbol" panose="05050102010706020507" pitchFamily="18" charset="2"/>
              <a:buChar char=""/>
              <a:tabLst>
                <a:tab pos="228600" algn="l"/>
              </a:tabLst>
            </a:pPr>
            <a:r>
              <a:rPr lang="en-US" sz="2400" dirty="0">
                <a:latin typeface="Georgia" panose="02040502050405020303" pitchFamily="18" charset="0"/>
                <a:ea typeface="Times New Roman" panose="02020603050405020304" pitchFamily="18" charset="0"/>
              </a:rPr>
              <a:t>By fixing the link 2 (crank) third inversion is obtained.</a:t>
            </a:r>
            <a:endParaRPr lang="en-IN" sz="2400" dirty="0">
              <a:latin typeface="Times New Roman" panose="02020603050405020304" pitchFamily="18" charset="0"/>
              <a:ea typeface="Times New Roman" panose="02020603050405020304" pitchFamily="18" charset="0"/>
            </a:endParaRPr>
          </a:p>
          <a:p>
            <a:pPr marL="742950" lvl="1" indent="-285750" algn="just">
              <a:spcAft>
                <a:spcPts val="0"/>
              </a:spcAft>
              <a:buSzPts val="1200"/>
              <a:buFont typeface="Symbol" panose="05050102010706020507" pitchFamily="18" charset="2"/>
              <a:buChar char=""/>
              <a:tabLst>
                <a:tab pos="228600" algn="l"/>
              </a:tabLst>
            </a:pPr>
            <a:r>
              <a:rPr lang="en-US" sz="2400" dirty="0">
                <a:latin typeface="Georgia" panose="02040502050405020303" pitchFamily="18" charset="0"/>
                <a:ea typeface="Times New Roman" panose="02020603050405020304" pitchFamily="18" charset="0"/>
              </a:rPr>
              <a:t>Link 3 along with slider at its end C, becomes a crank.</a:t>
            </a:r>
            <a:endParaRPr lang="en-IN" sz="2400" dirty="0">
              <a:latin typeface="Times New Roman" panose="02020603050405020304" pitchFamily="18" charset="0"/>
              <a:ea typeface="Times New Roman" panose="02020603050405020304" pitchFamily="18" charset="0"/>
            </a:endParaRPr>
          </a:p>
          <a:p>
            <a:pPr marL="742950" lvl="1" indent="-285750" algn="just">
              <a:spcAft>
                <a:spcPts val="0"/>
              </a:spcAft>
              <a:buSzPts val="1200"/>
              <a:buFont typeface="Symbol" panose="05050102010706020507" pitchFamily="18" charset="2"/>
              <a:buChar char=""/>
              <a:tabLst>
                <a:tab pos="228600" algn="l"/>
              </a:tabLst>
            </a:pPr>
            <a:r>
              <a:rPr lang="en-US" sz="2400" dirty="0">
                <a:latin typeface="Georgia" panose="02040502050405020303" pitchFamily="18" charset="0"/>
                <a:ea typeface="Times New Roman" panose="02020603050405020304" pitchFamily="18" charset="0"/>
              </a:rPr>
              <a:t>Hence link 3 along with slider (link 4) rotates about B.</a:t>
            </a:r>
            <a:endParaRPr lang="en-IN" sz="2400" dirty="0">
              <a:latin typeface="Times New Roman" panose="02020603050405020304" pitchFamily="18" charset="0"/>
              <a:ea typeface="Times New Roman" panose="02020603050405020304" pitchFamily="18" charset="0"/>
            </a:endParaRPr>
          </a:p>
          <a:p>
            <a:pPr marL="742950" lvl="1" indent="-285750" algn="just">
              <a:spcAft>
                <a:spcPts val="0"/>
              </a:spcAft>
              <a:buSzPts val="1200"/>
              <a:buFont typeface="Symbol" panose="05050102010706020507" pitchFamily="18" charset="2"/>
              <a:buChar char=""/>
              <a:tabLst>
                <a:tab pos="228600" algn="l"/>
              </a:tabLst>
            </a:pPr>
            <a:r>
              <a:rPr lang="en-US" sz="2400" dirty="0">
                <a:latin typeface="Georgia" panose="02040502050405020303" pitchFamily="18" charset="0"/>
                <a:ea typeface="Times New Roman" panose="02020603050405020304" pitchFamily="18" charset="0"/>
                <a:cs typeface="Times New Roman" panose="02020603050405020304" pitchFamily="18" charset="0"/>
              </a:rPr>
              <a:t>By doing so, the link 1 rotates about A along with the slider (link 4) which reciprocates on link 1.</a:t>
            </a:r>
            <a:endParaRPr lang="en-IN" sz="3600" dirty="0"/>
          </a:p>
        </p:txBody>
      </p:sp>
      <p:pic>
        <p:nvPicPr>
          <p:cNvPr id="9" name="inverted_sc_assembly.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xmlns="" val="0"/>
              </a:ext>
            </a:extLst>
          </a:blip>
          <a:srcRect/>
          <a:stretch>
            <a:fillRect/>
          </a:stretch>
        </p:blipFill>
        <p:spPr>
          <a:xfrm>
            <a:off x="7659858" y="831500"/>
            <a:ext cx="4114800" cy="3086100"/>
          </a:xfrm>
          <a:prstGeom prst="rect">
            <a:avLst/>
          </a:prstGeom>
          <a:extLs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24417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35</a:t>
            </a:fld>
            <a:endParaRPr lang="en-IN"/>
          </a:p>
        </p:txBody>
      </p:sp>
      <p:sp>
        <p:nvSpPr>
          <p:cNvPr id="5" name="Rectangle 4"/>
          <p:cNvSpPr/>
          <p:nvPr/>
        </p:nvSpPr>
        <p:spPr>
          <a:xfrm>
            <a:off x="712762" y="475176"/>
            <a:ext cx="9795804" cy="461665"/>
          </a:xfrm>
          <a:prstGeom prst="rect">
            <a:avLst/>
          </a:prstGeom>
        </p:spPr>
        <p:txBody>
          <a:bodyPr wrap="square">
            <a:spAutoFit/>
          </a:bodyPr>
          <a:lstStyle/>
          <a:p>
            <a:r>
              <a:rPr lang="en-US" altLang="en-US" sz="2400" b="1" dirty="0">
                <a:latin typeface="Georgia" panose="02040502050405020303" pitchFamily="18" charset="0"/>
              </a:rPr>
              <a:t>Whitworth quick return motion mechanism (3</a:t>
            </a:r>
            <a:r>
              <a:rPr lang="en-US" altLang="en-US" sz="2400" b="1" baseline="30000" dirty="0">
                <a:latin typeface="Georgia" panose="02040502050405020303" pitchFamily="18" charset="0"/>
              </a:rPr>
              <a:t>rd</a:t>
            </a:r>
            <a:r>
              <a:rPr lang="en-US" altLang="en-US" sz="2400" b="1" dirty="0">
                <a:latin typeface="Georgia" panose="02040502050405020303" pitchFamily="18" charset="0"/>
              </a:rPr>
              <a:t>  inversion)</a:t>
            </a:r>
            <a:endParaRPr lang="en-US" altLang="en-US" sz="2400" b="1" dirty="0"/>
          </a:p>
        </p:txBody>
      </p:sp>
      <p:graphicFrame>
        <p:nvGraphicFramePr>
          <p:cNvPr id="6" name="Object 5"/>
          <p:cNvGraphicFramePr>
            <a:graphicFrameLocks noChangeAspect="1"/>
          </p:cNvGraphicFramePr>
          <p:nvPr>
            <p:extLst>
              <p:ext uri="{D42A27DB-BD31-4B8C-83A1-F6EECF244321}">
                <p14:modId xmlns:p14="http://schemas.microsoft.com/office/powerpoint/2010/main" xmlns="" val="443010142"/>
              </p:ext>
            </p:extLst>
          </p:nvPr>
        </p:nvGraphicFramePr>
        <p:xfrm>
          <a:off x="128953" y="1336051"/>
          <a:ext cx="5852747" cy="3901831"/>
        </p:xfrm>
        <a:graphic>
          <a:graphicData uri="http://schemas.openxmlformats.org/presentationml/2006/ole">
            <p:oleObj spid="_x0000_s17708" name="Solid Edge Draft Document" r:id="rId3" imgW="35640000" imgH="23726160" progId="">
              <p:embed/>
            </p:oleObj>
          </a:graphicData>
        </a:graphic>
      </p:graphicFrame>
      <p:graphicFrame>
        <p:nvGraphicFramePr>
          <p:cNvPr id="7" name="Object 7"/>
          <p:cNvGraphicFramePr>
            <a:graphicFrameLocks noChangeAspect="1"/>
          </p:cNvGraphicFramePr>
          <p:nvPr>
            <p:extLst>
              <p:ext uri="{D42A27DB-BD31-4B8C-83A1-F6EECF244321}">
                <p14:modId xmlns:p14="http://schemas.microsoft.com/office/powerpoint/2010/main" xmlns="" val="2961105758"/>
              </p:ext>
            </p:extLst>
          </p:nvPr>
        </p:nvGraphicFramePr>
        <p:xfrm>
          <a:off x="6087838" y="1336051"/>
          <a:ext cx="6104162" cy="4058383"/>
        </p:xfrm>
        <a:graphic>
          <a:graphicData uri="http://schemas.openxmlformats.org/presentationml/2006/ole">
            <p:oleObj spid="_x0000_s17709" name="Solid Edge Draft Document" r:id="rId4" imgW="35640000" imgH="23726160" progId="">
              <p:embed/>
            </p:oleObj>
          </a:graphicData>
        </a:graphic>
      </p:graphicFrame>
      <p:sp>
        <p:nvSpPr>
          <p:cNvPr id="8" name="TextBox 7"/>
          <p:cNvSpPr txBox="1"/>
          <p:nvPr/>
        </p:nvSpPr>
        <p:spPr>
          <a:xfrm>
            <a:off x="5530781" y="5105951"/>
            <a:ext cx="1130438" cy="769441"/>
          </a:xfrm>
          <a:prstGeom prst="rect">
            <a:avLst/>
          </a:prstGeom>
          <a:noFill/>
        </p:spPr>
        <p:txBody>
          <a:bodyPr wrap="none" rtlCol="0">
            <a:spAutoFit/>
          </a:bodyPr>
          <a:lstStyle/>
          <a:p>
            <a:r>
              <a:rPr lang="en-IN" sz="4400" b="1" dirty="0">
                <a:sym typeface="Symbol" panose="05050102010706020507" pitchFamily="18" charset="2"/>
              </a:rPr>
              <a:t>&gt;</a:t>
            </a:r>
            <a:endParaRPr lang="en-IN" sz="4400" b="1" dirty="0"/>
          </a:p>
        </p:txBody>
      </p:sp>
      <p:sp>
        <p:nvSpPr>
          <p:cNvPr id="9" name="TextBox 8"/>
          <p:cNvSpPr txBox="1"/>
          <p:nvPr/>
        </p:nvSpPr>
        <p:spPr>
          <a:xfrm>
            <a:off x="9811657" y="5394434"/>
            <a:ext cx="1137556" cy="369332"/>
          </a:xfrm>
          <a:prstGeom prst="rect">
            <a:avLst/>
          </a:prstGeom>
          <a:noFill/>
        </p:spPr>
        <p:txBody>
          <a:bodyPr wrap="none" rtlCol="0">
            <a:spAutoFit/>
          </a:bodyPr>
          <a:lstStyle/>
          <a:p>
            <a:r>
              <a:rPr lang="en-IN" dirty="0">
                <a:hlinkClick r:id="rId5" action="ppaction://hlinkfile"/>
              </a:rPr>
              <a:t>WORKING</a:t>
            </a:r>
            <a:endParaRPr lang="en-IN" dirty="0"/>
          </a:p>
        </p:txBody>
      </p:sp>
    </p:spTree>
    <p:extLst>
      <p:ext uri="{BB962C8B-B14F-4D97-AF65-F5344CB8AC3E}">
        <p14:creationId xmlns:p14="http://schemas.microsoft.com/office/powerpoint/2010/main" xmlns="" val="24751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36</a:t>
            </a:fld>
            <a:endParaRPr lang="en-IN"/>
          </a:p>
        </p:txBody>
      </p:sp>
      <p:sp>
        <p:nvSpPr>
          <p:cNvPr id="5" name="Rectangle 4"/>
          <p:cNvSpPr/>
          <p:nvPr/>
        </p:nvSpPr>
        <p:spPr>
          <a:xfrm>
            <a:off x="680904" y="117909"/>
            <a:ext cx="9557232" cy="523220"/>
          </a:xfrm>
          <a:prstGeom prst="rect">
            <a:avLst/>
          </a:prstGeom>
        </p:spPr>
        <p:txBody>
          <a:bodyPr wrap="none">
            <a:spAutoFit/>
          </a:bodyPr>
          <a:lstStyle/>
          <a:p>
            <a:r>
              <a:rPr lang="en-US" altLang="en-US" sz="2800" b="1" dirty="0"/>
              <a:t>Rotary engine or Gnome engine mechanism </a:t>
            </a:r>
            <a:r>
              <a:rPr lang="en-US" altLang="en-US" sz="2800" b="1" dirty="0">
                <a:latin typeface="Georgia" panose="02040502050405020303" pitchFamily="18" charset="0"/>
              </a:rPr>
              <a:t>(3</a:t>
            </a:r>
            <a:r>
              <a:rPr lang="en-US" altLang="en-US" sz="2800" b="1" baseline="30000" dirty="0">
                <a:latin typeface="Georgia" panose="02040502050405020303" pitchFamily="18" charset="0"/>
              </a:rPr>
              <a:t>rd</a:t>
            </a:r>
            <a:r>
              <a:rPr lang="en-US" altLang="en-US" sz="2800" b="1" dirty="0">
                <a:latin typeface="Georgia" panose="02040502050405020303" pitchFamily="18" charset="0"/>
              </a:rPr>
              <a:t>  inversion)</a:t>
            </a:r>
            <a:endParaRPr lang="en-US" altLang="en-US" sz="2800" b="1" dirty="0"/>
          </a:p>
        </p:txBody>
      </p:sp>
      <p:pic>
        <p:nvPicPr>
          <p:cNvPr id="7" name="Picture 6"/>
          <p:cNvPicPr>
            <a:picLocks noChangeAspect="1"/>
          </p:cNvPicPr>
          <p:nvPr/>
        </p:nvPicPr>
        <p:blipFill>
          <a:blip r:embed="rId2"/>
          <a:stretch>
            <a:fillRect/>
          </a:stretch>
        </p:blipFill>
        <p:spPr>
          <a:xfrm>
            <a:off x="111369" y="556721"/>
            <a:ext cx="5984631" cy="5233314"/>
          </a:xfrm>
          <a:prstGeom prst="rect">
            <a:avLst/>
          </a:prstGeom>
        </p:spPr>
      </p:pic>
      <p:pic>
        <p:nvPicPr>
          <p:cNvPr id="8" name="Picture 4" descr="gnome"/>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a:xfrm>
            <a:off x="6546752" y="512352"/>
            <a:ext cx="5603045" cy="5603045"/>
          </a:xfrm>
          <a:prstGeom prst="rect">
            <a:avLst/>
          </a:prstGeom>
        </p:spPr>
      </p:pic>
      <p:sp>
        <p:nvSpPr>
          <p:cNvPr id="9" name="Rectangle 8"/>
          <p:cNvSpPr/>
          <p:nvPr/>
        </p:nvSpPr>
        <p:spPr>
          <a:xfrm>
            <a:off x="-6448" y="5536084"/>
            <a:ext cx="6096000" cy="923330"/>
          </a:xfrm>
          <a:prstGeom prst="rect">
            <a:avLst/>
          </a:prstGeom>
        </p:spPr>
        <p:txBody>
          <a:bodyPr>
            <a:spAutoFit/>
          </a:bodyPr>
          <a:lstStyle/>
          <a:p>
            <a:pPr marL="342900" lvl="0" indent="-342900" algn="just">
              <a:spcAft>
                <a:spcPts val="0"/>
              </a:spcAft>
              <a:buSzPts val="1200"/>
              <a:buFont typeface="Symbol" panose="05050102010706020507" pitchFamily="18" charset="2"/>
              <a:buChar char=""/>
              <a:tabLst>
                <a:tab pos="228600" algn="l"/>
              </a:tabLst>
            </a:pPr>
            <a:r>
              <a:rPr lang="en-US" dirty="0">
                <a:latin typeface="Georgia" panose="02040502050405020303" pitchFamily="18" charset="0"/>
                <a:ea typeface="Times New Roman" panose="02020603050405020304" pitchFamily="18" charset="0"/>
              </a:rPr>
              <a:t>It is a rotary cylinder V type internal combustion engine used as an aero-engine, which now has been replaced by gas turbine. </a:t>
            </a:r>
            <a:endParaRPr lang="en-IN" dirty="0">
              <a:latin typeface="Times New Roman" panose="02020603050405020304" pitchFamily="18" charset="0"/>
              <a:ea typeface="Times New Roman" panose="02020603050405020304" pitchFamily="18" charset="0"/>
            </a:endParaRPr>
          </a:p>
        </p:txBody>
      </p:sp>
      <p:sp>
        <p:nvSpPr>
          <p:cNvPr id="10" name="TextBox 9"/>
          <p:cNvSpPr txBox="1"/>
          <p:nvPr/>
        </p:nvSpPr>
        <p:spPr>
          <a:xfrm>
            <a:off x="4712677" y="5120640"/>
            <a:ext cx="1137556" cy="369332"/>
          </a:xfrm>
          <a:prstGeom prst="rect">
            <a:avLst/>
          </a:prstGeom>
          <a:noFill/>
        </p:spPr>
        <p:txBody>
          <a:bodyPr wrap="none" rtlCol="0">
            <a:spAutoFit/>
          </a:bodyPr>
          <a:lstStyle/>
          <a:p>
            <a:r>
              <a:rPr lang="en-IN" dirty="0">
                <a:hlinkClick r:id="rId4" action="ppaction://hlinkfile"/>
              </a:rPr>
              <a:t>WORKING</a:t>
            </a:r>
            <a:endParaRPr lang="en-IN" dirty="0"/>
          </a:p>
        </p:txBody>
      </p:sp>
    </p:spTree>
    <p:extLst>
      <p:ext uri="{BB962C8B-B14F-4D97-AF65-F5344CB8AC3E}">
        <p14:creationId xmlns:p14="http://schemas.microsoft.com/office/powerpoint/2010/main" xmlns="" val="142476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37</a:t>
            </a:fld>
            <a:endParaRPr lang="en-IN"/>
          </a:p>
        </p:txBody>
      </p:sp>
      <p:sp>
        <p:nvSpPr>
          <p:cNvPr id="5" name="Rectangle 4"/>
          <p:cNvSpPr/>
          <p:nvPr/>
        </p:nvSpPr>
        <p:spPr>
          <a:xfrm>
            <a:off x="838200" y="557405"/>
            <a:ext cx="3316934" cy="523220"/>
          </a:xfrm>
          <a:prstGeom prst="rect">
            <a:avLst/>
          </a:prstGeom>
        </p:spPr>
        <p:txBody>
          <a:bodyPr wrap="none">
            <a:spAutoFit/>
          </a:bodyPr>
          <a:lstStyle/>
          <a:p>
            <a:r>
              <a:rPr lang="en-US" sz="2800" b="1" dirty="0">
                <a:latin typeface="Georgia" panose="02040502050405020303" pitchFamily="18" charset="0"/>
                <a:ea typeface="Times New Roman" panose="02020603050405020304" pitchFamily="18" charset="0"/>
                <a:cs typeface="Times New Roman" panose="02020603050405020304" pitchFamily="18" charset="0"/>
              </a:rPr>
              <a:t>Fourth inversion</a:t>
            </a:r>
            <a:endParaRPr lang="en-IN" sz="2800" dirty="0"/>
          </a:p>
        </p:txBody>
      </p:sp>
      <p:graphicFrame>
        <p:nvGraphicFramePr>
          <p:cNvPr id="6" name="Object 4"/>
          <p:cNvGraphicFramePr>
            <a:graphicFrameLocks noChangeAspect="1"/>
          </p:cNvGraphicFramePr>
          <p:nvPr>
            <p:extLst>
              <p:ext uri="{D42A27DB-BD31-4B8C-83A1-F6EECF244321}">
                <p14:modId xmlns:p14="http://schemas.microsoft.com/office/powerpoint/2010/main" xmlns="" val="4138289832"/>
              </p:ext>
            </p:extLst>
          </p:nvPr>
        </p:nvGraphicFramePr>
        <p:xfrm>
          <a:off x="1243819" y="1398563"/>
          <a:ext cx="4625192" cy="2019886"/>
        </p:xfrm>
        <a:graphic>
          <a:graphicData uri="http://schemas.openxmlformats.org/presentationml/2006/ole">
            <p:oleObj spid="_x0000_s18572" name="Solid Edge Draft Document" r:id="rId4" imgW="17043840" imgH="7413840" progId="">
              <p:embed/>
            </p:oleObj>
          </a:graphicData>
        </a:graphic>
      </p:graphicFrame>
      <p:pic>
        <p:nvPicPr>
          <p:cNvPr id="7" name="inverted_sc3_assembly.avi">
            <a:hlinkClick r:id="" action="ppaction://media"/>
          </p:cNvPr>
          <p:cNvPicPr>
            <a:picLocks noRot="1" noChangeAspect="1" noChangeArrowheads="1"/>
          </p:cNvPicPr>
          <p:nvPr>
            <a:videoFile r:link="rId2"/>
          </p:nvPr>
        </p:nvPicPr>
        <p:blipFill>
          <a:blip r:embed="rId5">
            <a:extLst>
              <a:ext uri="{28A0092B-C50C-407E-A947-70E740481C1C}">
                <a14:useLocalDpi xmlns:a14="http://schemas.microsoft.com/office/drawing/2010/main" xmlns="" val="0"/>
              </a:ext>
            </a:extLst>
          </a:blip>
          <a:srcRect/>
          <a:stretch>
            <a:fillRect/>
          </a:stretch>
        </p:blipFill>
        <p:spPr>
          <a:xfrm>
            <a:off x="7554351" y="819015"/>
            <a:ext cx="3799449" cy="2849587"/>
          </a:xfrm>
          <a:prstGeom prst="rect">
            <a:avLst/>
          </a:prstGeom>
          <a:extLs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 name="Rectangle 7"/>
          <p:cNvSpPr/>
          <p:nvPr/>
        </p:nvSpPr>
        <p:spPr>
          <a:xfrm>
            <a:off x="323557" y="4018528"/>
            <a:ext cx="11352628" cy="1569660"/>
          </a:xfrm>
          <a:prstGeom prst="rect">
            <a:avLst/>
          </a:prstGeom>
        </p:spPr>
        <p:txBody>
          <a:bodyPr wrap="square">
            <a:spAutoFit/>
          </a:bodyPr>
          <a:lstStyle/>
          <a:p>
            <a:pPr marL="742950" lvl="1" indent="-285750" algn="just">
              <a:spcAft>
                <a:spcPts val="0"/>
              </a:spcAft>
              <a:buSzPts val="1200"/>
              <a:buFont typeface="Symbol" panose="05050102010706020507" pitchFamily="18" charset="2"/>
              <a:buChar char=""/>
              <a:tabLst>
                <a:tab pos="228600" algn="l"/>
              </a:tabLst>
            </a:pPr>
            <a:r>
              <a:rPr lang="en-US" sz="2400" dirty="0">
                <a:latin typeface="Arial" panose="020B0604020202020204" pitchFamily="34" charset="0"/>
                <a:ea typeface="Times New Roman" panose="02020603050405020304" pitchFamily="18" charset="0"/>
                <a:cs typeface="Arial" panose="020B0604020202020204" pitchFamily="34" charset="0"/>
              </a:rPr>
              <a:t>By fixing the link 4 (sliding pair or cylinder) fourth inversion is obtained.</a:t>
            </a:r>
            <a:endParaRPr lang="en-IN" sz="24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spcAft>
                <a:spcPts val="0"/>
              </a:spcAft>
              <a:buSzPts val="1200"/>
              <a:buFont typeface="Symbol" panose="05050102010706020507" pitchFamily="18" charset="2"/>
              <a:buChar char=""/>
              <a:tabLst>
                <a:tab pos="228600" algn="l"/>
              </a:tabLst>
            </a:pPr>
            <a:r>
              <a:rPr lang="en-US" sz="2400" dirty="0">
                <a:latin typeface="Arial" panose="020B0604020202020204" pitchFamily="34" charset="0"/>
                <a:ea typeface="Times New Roman" panose="02020603050405020304" pitchFamily="18" charset="0"/>
                <a:cs typeface="Arial" panose="020B0604020202020204" pitchFamily="34" charset="0"/>
              </a:rPr>
              <a:t>Link 3 can oscillate about the fixed point C on link 4.</a:t>
            </a:r>
            <a:endParaRPr lang="en-IN" sz="24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spcAft>
                <a:spcPts val="0"/>
              </a:spcAft>
              <a:buSzPts val="1200"/>
              <a:buFont typeface="Symbol" panose="05050102010706020507" pitchFamily="18" charset="2"/>
              <a:buChar char=""/>
              <a:tabLst>
                <a:tab pos="228600" algn="l"/>
              </a:tabLst>
            </a:pPr>
            <a:r>
              <a:rPr lang="en-US" sz="2400" dirty="0">
                <a:latin typeface="Arial" panose="020B0604020202020204" pitchFamily="34" charset="0"/>
                <a:ea typeface="Times New Roman" panose="02020603050405020304" pitchFamily="18" charset="0"/>
                <a:cs typeface="Arial" panose="020B0604020202020204" pitchFamily="34" charset="0"/>
              </a:rPr>
              <a:t>This makes end B of link 2 to oscillate about C and end A reciprocates along the axis of the fixed link 4.</a:t>
            </a:r>
            <a:endParaRPr lang="en-IN"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242439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38</a:t>
            </a:fld>
            <a:endParaRPr lang="en-IN"/>
          </a:p>
        </p:txBody>
      </p:sp>
      <p:sp>
        <p:nvSpPr>
          <p:cNvPr id="5" name="Rectangle 4"/>
          <p:cNvSpPr/>
          <p:nvPr/>
        </p:nvSpPr>
        <p:spPr>
          <a:xfrm>
            <a:off x="838200" y="515202"/>
            <a:ext cx="5448928" cy="461665"/>
          </a:xfrm>
          <a:prstGeom prst="rect">
            <a:avLst/>
          </a:prstGeom>
        </p:spPr>
        <p:txBody>
          <a:bodyPr wrap="none">
            <a:spAutoFit/>
          </a:bodyPr>
          <a:lstStyle/>
          <a:p>
            <a:r>
              <a:rPr lang="en-US" altLang="en-US" sz="2400" dirty="0">
                <a:latin typeface="Georgia" panose="02040502050405020303" pitchFamily="18" charset="0"/>
              </a:rPr>
              <a:t>Bull engine mechanism (4</a:t>
            </a:r>
            <a:r>
              <a:rPr lang="en-US" altLang="en-US" sz="2400" baseline="30000" dirty="0">
                <a:latin typeface="Georgia" panose="02040502050405020303" pitchFamily="18" charset="0"/>
              </a:rPr>
              <a:t>th</a:t>
            </a:r>
            <a:r>
              <a:rPr lang="en-US" altLang="en-US" sz="2400" dirty="0">
                <a:latin typeface="Georgia" panose="02040502050405020303" pitchFamily="18" charset="0"/>
              </a:rPr>
              <a:t>  inversion)</a:t>
            </a:r>
            <a:endParaRPr lang="en-US" altLang="en-US" sz="2400" dirty="0"/>
          </a:p>
        </p:txBody>
      </p:sp>
      <p:pic>
        <p:nvPicPr>
          <p:cNvPr id="7" name="Picture 6"/>
          <p:cNvPicPr>
            <a:picLocks noChangeAspect="1"/>
          </p:cNvPicPr>
          <p:nvPr/>
        </p:nvPicPr>
        <p:blipFill>
          <a:blip r:embed="rId2"/>
          <a:stretch>
            <a:fillRect/>
          </a:stretch>
        </p:blipFill>
        <p:spPr>
          <a:xfrm>
            <a:off x="1977683" y="1335383"/>
            <a:ext cx="2331225" cy="4662452"/>
          </a:xfrm>
          <a:prstGeom prst="rect">
            <a:avLst/>
          </a:prstGeom>
        </p:spPr>
      </p:pic>
      <p:pic>
        <p:nvPicPr>
          <p:cNvPr id="9" name="Picture 8"/>
          <p:cNvPicPr>
            <a:picLocks noChangeAspect="1"/>
          </p:cNvPicPr>
          <p:nvPr/>
        </p:nvPicPr>
        <p:blipFill>
          <a:blip r:embed="rId3"/>
          <a:stretch>
            <a:fillRect/>
          </a:stretch>
        </p:blipFill>
        <p:spPr>
          <a:xfrm>
            <a:off x="7063514" y="1487367"/>
            <a:ext cx="4148437" cy="4358485"/>
          </a:xfrm>
          <a:prstGeom prst="rect">
            <a:avLst/>
          </a:prstGeom>
        </p:spPr>
      </p:pic>
      <p:sp>
        <p:nvSpPr>
          <p:cNvPr id="10" name="Rectangle 9"/>
          <p:cNvSpPr/>
          <p:nvPr/>
        </p:nvSpPr>
        <p:spPr>
          <a:xfrm>
            <a:off x="7063514" y="551263"/>
            <a:ext cx="4062331" cy="461665"/>
          </a:xfrm>
          <a:prstGeom prst="rect">
            <a:avLst/>
          </a:prstGeom>
        </p:spPr>
        <p:txBody>
          <a:bodyPr wrap="none">
            <a:spAutoFit/>
          </a:bodyPr>
          <a:lstStyle/>
          <a:p>
            <a:r>
              <a:rPr lang="en-US" altLang="en-US" sz="2400" dirty="0">
                <a:latin typeface="Georgia" panose="02040502050405020303" pitchFamily="18" charset="0"/>
              </a:rPr>
              <a:t>Hand pump (4</a:t>
            </a:r>
            <a:r>
              <a:rPr lang="en-US" altLang="en-US" sz="2400" baseline="30000" dirty="0">
                <a:latin typeface="Georgia" panose="02040502050405020303" pitchFamily="18" charset="0"/>
              </a:rPr>
              <a:t>th</a:t>
            </a:r>
            <a:r>
              <a:rPr lang="en-US" altLang="en-US" sz="2400" dirty="0">
                <a:latin typeface="Georgia" panose="02040502050405020303" pitchFamily="18" charset="0"/>
              </a:rPr>
              <a:t>  inversion)</a:t>
            </a:r>
            <a:endParaRPr lang="en-IN" sz="2400" dirty="0"/>
          </a:p>
        </p:txBody>
      </p:sp>
      <p:pic>
        <p:nvPicPr>
          <p:cNvPr id="11" name="Picture 8" descr="anihan25"/>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8153400" y="1230669"/>
            <a:ext cx="2488474" cy="5125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442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39</a:t>
            </a:fld>
            <a:endParaRPr lang="en-IN"/>
          </a:p>
        </p:txBody>
      </p:sp>
      <p:sp>
        <p:nvSpPr>
          <p:cNvPr id="5" name="Rectangle 4"/>
          <p:cNvSpPr/>
          <p:nvPr/>
        </p:nvSpPr>
        <p:spPr>
          <a:xfrm>
            <a:off x="838200" y="487066"/>
            <a:ext cx="5378395" cy="523220"/>
          </a:xfrm>
          <a:prstGeom prst="rect">
            <a:avLst/>
          </a:prstGeom>
        </p:spPr>
        <p:txBody>
          <a:bodyPr wrap="none">
            <a:spAutoFit/>
          </a:bodyPr>
          <a:lstStyle/>
          <a:p>
            <a:r>
              <a:rPr lang="en-US" altLang="en-US" sz="2800" b="1" dirty="0">
                <a:latin typeface="Georgia" panose="02040502050405020303" pitchFamily="18" charset="0"/>
              </a:rPr>
              <a:t>3. Double slider crank chain</a:t>
            </a:r>
            <a:endParaRPr lang="en-IN" sz="2800" b="1" dirty="0"/>
          </a:p>
        </p:txBody>
      </p:sp>
      <p:graphicFrame>
        <p:nvGraphicFramePr>
          <p:cNvPr id="6" name="Object 4"/>
          <p:cNvGraphicFramePr>
            <a:graphicFrameLocks noChangeAspect="1"/>
          </p:cNvGraphicFramePr>
          <p:nvPr>
            <p:extLst>
              <p:ext uri="{D42A27DB-BD31-4B8C-83A1-F6EECF244321}">
                <p14:modId xmlns:p14="http://schemas.microsoft.com/office/powerpoint/2010/main" xmlns="" val="530306494"/>
              </p:ext>
            </p:extLst>
          </p:nvPr>
        </p:nvGraphicFramePr>
        <p:xfrm>
          <a:off x="6808592" y="1010286"/>
          <a:ext cx="4645025" cy="4724400"/>
        </p:xfrm>
        <a:graphic>
          <a:graphicData uri="http://schemas.openxmlformats.org/presentationml/2006/ole">
            <p:oleObj spid="_x0000_s21633" r:id="rId3" imgW="11486160" imgH="11733840" progId="">
              <p:embed/>
            </p:oleObj>
          </a:graphicData>
        </a:graphic>
      </p:graphicFrame>
      <p:sp>
        <p:nvSpPr>
          <p:cNvPr id="7" name="Rectangle 6"/>
          <p:cNvSpPr/>
          <p:nvPr/>
        </p:nvSpPr>
        <p:spPr>
          <a:xfrm>
            <a:off x="318868" y="1374995"/>
            <a:ext cx="5491089" cy="4653518"/>
          </a:xfrm>
          <a:prstGeom prst="rect">
            <a:avLst/>
          </a:prstGeom>
        </p:spPr>
        <p:txBody>
          <a:bodyPr wrap="square">
            <a:spAutoFit/>
          </a:bodyPr>
          <a:lstStyle/>
          <a:p>
            <a:pPr marL="342900" lvl="0" indent="-342900" algn="just">
              <a:lnSpc>
                <a:spcPct val="150000"/>
              </a:lnSpc>
              <a:spcAft>
                <a:spcPts val="0"/>
              </a:spcAft>
              <a:buSzPts val="1400"/>
              <a:buFont typeface="Symbol" panose="05050102010706020507" pitchFamily="18" charset="2"/>
              <a:buChar char=""/>
              <a:tabLst>
                <a:tab pos="228600" algn="l"/>
              </a:tabLst>
            </a:pPr>
            <a:r>
              <a:rPr lang="en-US" sz="2000" dirty="0">
                <a:latin typeface="Georgia" panose="02040502050405020303" pitchFamily="18" charset="0"/>
                <a:ea typeface="Times New Roman" panose="02020603050405020304" pitchFamily="18" charset="0"/>
              </a:rPr>
              <a:t>It is a four-bar kinematic chain containing two turning pairs and two sliding pairs.</a:t>
            </a:r>
            <a:endParaRPr lang="en-IN" sz="20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Symbol" panose="05050102010706020507" pitchFamily="18" charset="2"/>
              <a:buChar char=""/>
              <a:tabLst>
                <a:tab pos="228600" algn="l"/>
              </a:tabLst>
            </a:pPr>
            <a:r>
              <a:rPr lang="en-US" sz="2000" dirty="0">
                <a:latin typeface="Georgia" panose="02040502050405020303" pitchFamily="18" charset="0"/>
                <a:ea typeface="Times New Roman" panose="02020603050405020304" pitchFamily="18" charset="0"/>
              </a:rPr>
              <a:t>Link 1 &amp; link 2 is sliding pair, link 2 &amp; link 3 is turning pair, link 3 &amp; link 4 is second turning pair, link 4 &amp; link 1 is second sliding pair. </a:t>
            </a:r>
            <a:endParaRPr lang="en-IN" sz="20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400"/>
              <a:buFont typeface="Symbol" panose="05050102010706020507" pitchFamily="18" charset="2"/>
              <a:buChar char=""/>
              <a:tabLst>
                <a:tab pos="228600" algn="l"/>
              </a:tabLst>
            </a:pPr>
            <a:r>
              <a:rPr lang="en-US" sz="2000" dirty="0">
                <a:latin typeface="Georgia" panose="02040502050405020303" pitchFamily="18" charset="0"/>
                <a:ea typeface="Times New Roman" panose="02020603050405020304" pitchFamily="18" charset="0"/>
              </a:rPr>
              <a:t>Also the two pairs of the same kind are adjacent (To adjacent pairs 23 &amp; 34 are turning pairs where as the other two pairs 12 &amp; 14 are sliding pairs)</a:t>
            </a:r>
            <a:endParaRPr lang="en-IN"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370797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4EAC083-6EA9-42E5-9032-09F39979D3F7}" type="datetime1">
              <a:rPr lang="en-IN" smtClean="0"/>
              <a:pPr/>
              <a:t>23-02-2020</a:t>
            </a:fld>
            <a:endParaRPr lang="en-IN"/>
          </a:p>
        </p:txBody>
      </p:sp>
      <p:sp>
        <p:nvSpPr>
          <p:cNvPr id="7" name="Footer Placeholder 6"/>
          <p:cNvSpPr>
            <a:spLocks noGrp="1"/>
          </p:cNvSpPr>
          <p:nvPr>
            <p:ph type="ftr" sz="quarter" idx="11"/>
          </p:nvPr>
        </p:nvSpPr>
        <p:spPr/>
        <p:txBody>
          <a:bodyPr/>
          <a:lstStyle/>
          <a:p>
            <a:r>
              <a:rPr lang="en-IN"/>
              <a:t>Pavana, Assistant Professor, Dept. of ME, SJEC</a:t>
            </a:r>
          </a:p>
        </p:txBody>
      </p:sp>
      <p:sp>
        <p:nvSpPr>
          <p:cNvPr id="8" name="Slide Number Placeholder 7"/>
          <p:cNvSpPr>
            <a:spLocks noGrp="1"/>
          </p:cNvSpPr>
          <p:nvPr>
            <p:ph type="sldNum" sz="quarter" idx="12"/>
          </p:nvPr>
        </p:nvSpPr>
        <p:spPr/>
        <p:txBody>
          <a:bodyPr/>
          <a:lstStyle/>
          <a:p>
            <a:fld id="{DD7BB4AB-C194-4086-8137-E9CE68CA0D5D}" type="slidenum">
              <a:rPr lang="en-IN" smtClean="0"/>
              <a:pPr/>
              <a:t>4</a:t>
            </a:fld>
            <a:endParaRPr lang="en-IN"/>
          </a:p>
        </p:txBody>
      </p:sp>
      <p:sp>
        <p:nvSpPr>
          <p:cNvPr id="22" name="Text Box 5"/>
          <p:cNvSpPr txBox="1">
            <a:spLocks noChangeArrowheads="1"/>
          </p:cNvSpPr>
          <p:nvPr/>
        </p:nvSpPr>
        <p:spPr bwMode="auto">
          <a:xfrm>
            <a:off x="4094956" y="538163"/>
            <a:ext cx="4057650" cy="1057275"/>
          </a:xfrm>
          <a:prstGeom prst="rect">
            <a:avLst/>
          </a:prstGeom>
          <a:solidFill>
            <a:srgbClr val="FFFFFF"/>
          </a:solidFill>
          <a:ln w="9525">
            <a:solidFill>
              <a:srgbClr val="000000"/>
            </a:solidFill>
            <a:miter lim="800000"/>
            <a:headEnd/>
            <a:tailEnd/>
          </a:ln>
          <a:effectLst/>
        </p:spPr>
        <p:txBody>
          <a:bodyPr/>
          <a:lstStyle/>
          <a:p>
            <a:pPr algn="ctr" eaLnBrk="1" hangingPunct="1">
              <a:defRPr/>
            </a:pPr>
            <a:r>
              <a:rPr lang="en-US" sz="1600" b="1" dirty="0">
                <a:latin typeface="Georgia" pitchFamily="18" charset="0"/>
              </a:rPr>
              <a:t>Theory of Machines</a:t>
            </a:r>
          </a:p>
          <a:p>
            <a:pPr algn="ctr" eaLnBrk="1" hangingPunct="1">
              <a:defRPr/>
            </a:pPr>
            <a:r>
              <a:rPr lang="en-US" sz="1600" dirty="0">
                <a:latin typeface="Georgia" pitchFamily="18" charset="0"/>
              </a:rPr>
              <a:t>(Study of </a:t>
            </a:r>
            <a:r>
              <a:rPr lang="en-US" sz="1600" dirty="0">
                <a:solidFill>
                  <a:srgbClr val="FF0000"/>
                </a:solidFill>
                <a:latin typeface="Georgia" pitchFamily="18" charset="0"/>
              </a:rPr>
              <a:t>relative motion</a:t>
            </a:r>
            <a:r>
              <a:rPr lang="en-US" sz="1600" dirty="0">
                <a:latin typeface="Georgia" pitchFamily="18" charset="0"/>
              </a:rPr>
              <a:t> between the parts of a machine &amp; the forces acting on those parts)</a:t>
            </a:r>
          </a:p>
          <a:p>
            <a:pPr eaLnBrk="1" hangingPunct="1">
              <a:defRPr/>
            </a:pPr>
            <a:endParaRPr lang="en-US" dirty="0">
              <a:latin typeface="Arial" charset="0"/>
            </a:endParaRPr>
          </a:p>
        </p:txBody>
      </p:sp>
      <p:sp>
        <p:nvSpPr>
          <p:cNvPr id="23" name="Line 6"/>
          <p:cNvSpPr>
            <a:spLocks noChangeShapeType="1"/>
          </p:cNvSpPr>
          <p:nvPr/>
        </p:nvSpPr>
        <p:spPr bwMode="auto">
          <a:xfrm>
            <a:off x="6123781" y="1595438"/>
            <a:ext cx="0" cy="528638"/>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24" name="Line 7"/>
          <p:cNvSpPr>
            <a:spLocks noChangeShapeType="1"/>
          </p:cNvSpPr>
          <p:nvPr/>
        </p:nvSpPr>
        <p:spPr bwMode="auto">
          <a:xfrm>
            <a:off x="4094956" y="2124076"/>
            <a:ext cx="0" cy="528637"/>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25" name="Line 8"/>
          <p:cNvSpPr>
            <a:spLocks noChangeShapeType="1"/>
          </p:cNvSpPr>
          <p:nvPr/>
        </p:nvSpPr>
        <p:spPr bwMode="auto">
          <a:xfrm>
            <a:off x="8152606" y="2124076"/>
            <a:ext cx="0" cy="528637"/>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26" name="Text Box 9"/>
          <p:cNvSpPr txBox="1">
            <a:spLocks noChangeArrowheads="1"/>
          </p:cNvSpPr>
          <p:nvPr/>
        </p:nvSpPr>
        <p:spPr bwMode="auto">
          <a:xfrm>
            <a:off x="6601619" y="2652713"/>
            <a:ext cx="3103562" cy="1233488"/>
          </a:xfrm>
          <a:prstGeom prst="rect">
            <a:avLst/>
          </a:prstGeom>
          <a:solidFill>
            <a:srgbClr val="FFFFFF"/>
          </a:solidFill>
          <a:ln w="9525">
            <a:solidFill>
              <a:srgbClr val="000000"/>
            </a:solidFill>
            <a:miter lim="800000"/>
            <a:headEnd/>
            <a:tailEnd/>
          </a:ln>
          <a:effectLst/>
        </p:spPr>
        <p:txBody>
          <a:bodyPr/>
          <a:lstStyle/>
          <a:p>
            <a:pPr algn="ctr" eaLnBrk="1" hangingPunct="1">
              <a:defRPr/>
            </a:pPr>
            <a:r>
              <a:rPr lang="en-US" b="1" dirty="0">
                <a:latin typeface="Georgia" pitchFamily="18" charset="0"/>
              </a:rPr>
              <a:t>Dynamics of Machines</a:t>
            </a:r>
          </a:p>
          <a:p>
            <a:pPr algn="ctr" eaLnBrk="1" hangingPunct="1">
              <a:defRPr/>
            </a:pPr>
            <a:r>
              <a:rPr lang="en-US" dirty="0">
                <a:latin typeface="Georgia" pitchFamily="18" charset="0"/>
              </a:rPr>
              <a:t>(</a:t>
            </a:r>
            <a:r>
              <a:rPr lang="en-US" dirty="0">
                <a:solidFill>
                  <a:srgbClr val="FF0000"/>
                </a:solidFill>
                <a:latin typeface="Georgia" pitchFamily="18" charset="0"/>
              </a:rPr>
              <a:t>Study of forces</a:t>
            </a:r>
            <a:r>
              <a:rPr lang="en-US" dirty="0">
                <a:latin typeface="Georgia" pitchFamily="18" charset="0"/>
              </a:rPr>
              <a:t> &amp; their effects on the parts)</a:t>
            </a:r>
            <a:endParaRPr lang="en-US" sz="2800" dirty="0">
              <a:latin typeface="Arial" charset="0"/>
            </a:endParaRPr>
          </a:p>
        </p:txBody>
      </p:sp>
      <p:sp>
        <p:nvSpPr>
          <p:cNvPr id="27" name="Text Box 10"/>
          <p:cNvSpPr txBox="1">
            <a:spLocks noChangeArrowheads="1"/>
          </p:cNvSpPr>
          <p:nvPr/>
        </p:nvSpPr>
        <p:spPr bwMode="auto">
          <a:xfrm>
            <a:off x="2542381" y="2652712"/>
            <a:ext cx="3103563" cy="1412877"/>
          </a:xfrm>
          <a:prstGeom prst="rect">
            <a:avLst/>
          </a:prstGeom>
          <a:solidFill>
            <a:srgbClr val="FFFFFF"/>
          </a:solidFill>
          <a:ln w="9525">
            <a:solidFill>
              <a:srgbClr val="000000"/>
            </a:solidFill>
            <a:miter lim="800000"/>
            <a:headEnd/>
            <a:tailEnd/>
          </a:ln>
          <a:effectLst/>
        </p:spPr>
        <p:txBody>
          <a:bodyPr/>
          <a:lstStyle/>
          <a:p>
            <a:pPr algn="ctr" eaLnBrk="1" hangingPunct="1">
              <a:defRPr/>
            </a:pPr>
            <a:r>
              <a:rPr lang="en-US" sz="1600" b="1" dirty="0">
                <a:latin typeface="Georgia" pitchFamily="18" charset="0"/>
              </a:rPr>
              <a:t>Kinematics of Machines</a:t>
            </a:r>
          </a:p>
          <a:p>
            <a:pPr algn="ctr" eaLnBrk="1" hangingPunct="1">
              <a:defRPr/>
            </a:pPr>
            <a:r>
              <a:rPr lang="en-US" sz="1600" dirty="0">
                <a:latin typeface="Georgia" pitchFamily="18" charset="0"/>
              </a:rPr>
              <a:t>(</a:t>
            </a:r>
            <a:r>
              <a:rPr lang="en-US" sz="1600" dirty="0">
                <a:solidFill>
                  <a:srgbClr val="FF0000"/>
                </a:solidFill>
                <a:latin typeface="Georgia" pitchFamily="18" charset="0"/>
              </a:rPr>
              <a:t>Study of relative motion </a:t>
            </a:r>
            <a:r>
              <a:rPr lang="en-US" sz="1600" dirty="0">
                <a:latin typeface="Georgia" pitchFamily="18" charset="0"/>
              </a:rPr>
              <a:t>between the parts of a machine i.e. position, displacement, velocity &amp; acceleration)</a:t>
            </a:r>
            <a:endParaRPr lang="en-US" sz="2400" dirty="0">
              <a:latin typeface="Arial" charset="0"/>
            </a:endParaRPr>
          </a:p>
        </p:txBody>
      </p:sp>
      <p:sp>
        <p:nvSpPr>
          <p:cNvPr id="28" name="Line 11"/>
          <p:cNvSpPr>
            <a:spLocks noChangeShapeType="1"/>
          </p:cNvSpPr>
          <p:nvPr/>
        </p:nvSpPr>
        <p:spPr bwMode="auto">
          <a:xfrm>
            <a:off x="4094956" y="2124076"/>
            <a:ext cx="4057650" cy="0"/>
          </a:xfrm>
          <a:prstGeom prst="line">
            <a:avLst/>
          </a:prstGeom>
          <a:noFill/>
          <a:ln w="38100" cmpd="dbl">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29" name="Text Box 12"/>
          <p:cNvSpPr txBox="1">
            <a:spLocks noChangeArrowheads="1"/>
          </p:cNvSpPr>
          <p:nvPr/>
        </p:nvSpPr>
        <p:spPr bwMode="auto">
          <a:xfrm>
            <a:off x="6123781" y="4943476"/>
            <a:ext cx="3103563" cy="1233487"/>
          </a:xfrm>
          <a:prstGeom prst="rect">
            <a:avLst/>
          </a:prstGeom>
          <a:solidFill>
            <a:srgbClr val="FFFFFF"/>
          </a:solidFill>
          <a:ln w="9525">
            <a:solidFill>
              <a:srgbClr val="000000"/>
            </a:solidFill>
            <a:miter lim="800000"/>
            <a:headEnd/>
            <a:tailEnd/>
          </a:ln>
          <a:effectLst/>
        </p:spPr>
        <p:txBody>
          <a:bodyPr/>
          <a:lstStyle/>
          <a:p>
            <a:pPr algn="ctr" eaLnBrk="1" hangingPunct="1">
              <a:defRPr/>
            </a:pPr>
            <a:r>
              <a:rPr lang="en-US" sz="1600" b="1" dirty="0">
                <a:latin typeface="Georgia" pitchFamily="18" charset="0"/>
              </a:rPr>
              <a:t>Static</a:t>
            </a:r>
          </a:p>
          <a:p>
            <a:pPr algn="ctr" eaLnBrk="1" hangingPunct="1">
              <a:defRPr/>
            </a:pPr>
            <a:r>
              <a:rPr lang="en-US" sz="1600" dirty="0">
                <a:latin typeface="Georgia" pitchFamily="18" charset="0"/>
              </a:rPr>
              <a:t>(Study of forces acting on various parts when those parts are assumed to be without mass or stationary)</a:t>
            </a:r>
            <a:endParaRPr lang="en-US" sz="1600" dirty="0">
              <a:latin typeface="Arial" charset="0"/>
            </a:endParaRPr>
          </a:p>
        </p:txBody>
      </p:sp>
      <p:sp>
        <p:nvSpPr>
          <p:cNvPr id="30" name="Text Box 13"/>
          <p:cNvSpPr txBox="1">
            <a:spLocks noChangeArrowheads="1"/>
          </p:cNvSpPr>
          <p:nvPr/>
        </p:nvSpPr>
        <p:spPr bwMode="auto">
          <a:xfrm>
            <a:off x="2901156" y="4943476"/>
            <a:ext cx="3103563" cy="1233487"/>
          </a:xfrm>
          <a:prstGeom prst="rect">
            <a:avLst/>
          </a:prstGeom>
          <a:solidFill>
            <a:srgbClr val="FFFFFF"/>
          </a:solidFill>
          <a:ln w="9525">
            <a:solidFill>
              <a:srgbClr val="000000"/>
            </a:solidFill>
            <a:miter lim="800000"/>
            <a:headEnd/>
            <a:tailEnd/>
          </a:ln>
          <a:effectLst/>
        </p:spPr>
        <p:txBody>
          <a:bodyPr/>
          <a:lstStyle/>
          <a:p>
            <a:pPr algn="ctr" eaLnBrk="1" hangingPunct="1">
              <a:defRPr/>
            </a:pPr>
            <a:r>
              <a:rPr lang="en-US" sz="1600" b="1" dirty="0">
                <a:latin typeface="Georgia" pitchFamily="18" charset="0"/>
              </a:rPr>
              <a:t>Kinetics </a:t>
            </a:r>
          </a:p>
          <a:p>
            <a:pPr algn="ctr" eaLnBrk="1" hangingPunct="1">
              <a:defRPr/>
            </a:pPr>
            <a:r>
              <a:rPr lang="en-US" sz="1600" dirty="0">
                <a:latin typeface="Georgia" pitchFamily="18" charset="0"/>
              </a:rPr>
              <a:t>(Study of inertia forces which arises from the combined effect of the mass &amp; motion of the machine parts)</a:t>
            </a:r>
            <a:endParaRPr lang="en-US" sz="2400" dirty="0">
              <a:latin typeface="Arial" charset="0"/>
            </a:endParaRPr>
          </a:p>
        </p:txBody>
      </p:sp>
      <p:sp>
        <p:nvSpPr>
          <p:cNvPr id="31" name="Line 14"/>
          <p:cNvSpPr>
            <a:spLocks noChangeShapeType="1"/>
          </p:cNvSpPr>
          <p:nvPr/>
        </p:nvSpPr>
        <p:spPr bwMode="auto">
          <a:xfrm>
            <a:off x="7676356" y="4414838"/>
            <a:ext cx="0" cy="528638"/>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32" name="Line 15"/>
          <p:cNvSpPr>
            <a:spLocks noChangeShapeType="1"/>
          </p:cNvSpPr>
          <p:nvPr/>
        </p:nvSpPr>
        <p:spPr bwMode="auto">
          <a:xfrm>
            <a:off x="4452144" y="4414838"/>
            <a:ext cx="0" cy="528638"/>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33" name="Line 16"/>
          <p:cNvSpPr>
            <a:spLocks noChangeShapeType="1"/>
          </p:cNvSpPr>
          <p:nvPr/>
        </p:nvSpPr>
        <p:spPr bwMode="auto">
          <a:xfrm>
            <a:off x="8152606" y="3886201"/>
            <a:ext cx="0" cy="528637"/>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34" name="Line 17"/>
          <p:cNvSpPr>
            <a:spLocks noChangeShapeType="1"/>
          </p:cNvSpPr>
          <p:nvPr/>
        </p:nvSpPr>
        <p:spPr bwMode="auto">
          <a:xfrm>
            <a:off x="4452144" y="4414838"/>
            <a:ext cx="3700462" cy="0"/>
          </a:xfrm>
          <a:prstGeom prst="line">
            <a:avLst/>
          </a:prstGeom>
          <a:noFill/>
          <a:ln w="38100" cmpd="dbl">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pic>
        <p:nvPicPr>
          <p:cNvPr id="2050" name="Picture 2" descr="Image result for type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578904" y="191294"/>
            <a:ext cx="1535307" cy="15353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0838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0" dur="1000" fill="hold"/>
                                        <p:tgtEl>
                                          <p:spTgt spid="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1+#ppt_w/2"/>
                                          </p:val>
                                        </p:tav>
                                        <p:tav tm="100000">
                                          <p:val>
                                            <p:strVal val="#ppt_x"/>
                                          </p:val>
                                        </p:tav>
                                      </p:tavLst>
                                    </p:anim>
                                    <p:anim calcmode="lin" valueType="num">
                                      <p:cBhvr additive="base">
                                        <p:cTn id="24" dur="5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0-#ppt_h/2"/>
                                          </p:val>
                                        </p:tav>
                                        <p:tav tm="100000">
                                          <p:val>
                                            <p:strVal val="#ppt_y"/>
                                          </p:val>
                                        </p:tav>
                                      </p:tavLst>
                                    </p:anim>
                                  </p:childTnLst>
                                </p:cTn>
                              </p:par>
                              <p:par>
                                <p:cTn id="33" presetID="3"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linds(horizont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linds(horizont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0-#ppt_h/2"/>
                                          </p:val>
                                        </p:tav>
                                        <p:tav tm="100000">
                                          <p:val>
                                            <p:strVal val="#ppt_y"/>
                                          </p:val>
                                        </p:tav>
                                      </p:tavLst>
                                    </p:anim>
                                  </p:childTnLst>
                                </p:cTn>
                              </p:par>
                              <p:par>
                                <p:cTn id="47" presetID="2" presetClass="entr" presetSubtype="3"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1+#ppt_w/2"/>
                                          </p:val>
                                        </p:tav>
                                        <p:tav tm="100000">
                                          <p:val>
                                            <p:strVal val="#ppt_x"/>
                                          </p:val>
                                        </p:tav>
                                      </p:tavLst>
                                    </p:anim>
                                    <p:anim calcmode="lin" valueType="num">
                                      <p:cBhvr additive="base">
                                        <p:cTn id="50" dur="500" fill="hold"/>
                                        <p:tgtEl>
                                          <p:spTgt spid="34"/>
                                        </p:tgtEl>
                                        <p:attrNameLst>
                                          <p:attrName>ppt_y</p:attrName>
                                        </p:attrNameLst>
                                      </p:cBhvr>
                                      <p:tavLst>
                                        <p:tav tm="0">
                                          <p:val>
                                            <p:strVal val="0-#ppt_h/2"/>
                                          </p:val>
                                        </p:tav>
                                        <p:tav tm="100000">
                                          <p:val>
                                            <p:strVal val="#ppt_y"/>
                                          </p:val>
                                        </p:tav>
                                      </p:tavLst>
                                    </p:anim>
                                  </p:childTnLst>
                                </p:cTn>
                              </p:par>
                              <p:par>
                                <p:cTn id="51" presetID="2" presetClass="entr" presetSubtype="3"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1+#ppt_w/2"/>
                                          </p:val>
                                        </p:tav>
                                        <p:tav tm="100000">
                                          <p:val>
                                            <p:strVal val="#ppt_x"/>
                                          </p:val>
                                        </p:tav>
                                      </p:tavLst>
                                    </p:anim>
                                    <p:anim calcmode="lin" valueType="num">
                                      <p:cBhvr additive="base">
                                        <p:cTn id="54" dur="500" fill="hold"/>
                                        <p:tgtEl>
                                          <p:spTgt spid="32"/>
                                        </p:tgtEl>
                                        <p:attrNameLst>
                                          <p:attrName>ppt_y</p:attrName>
                                        </p:attrNameLst>
                                      </p:cBhvr>
                                      <p:tavLst>
                                        <p:tav tm="0">
                                          <p:val>
                                            <p:strVal val="0-#ppt_h/2"/>
                                          </p:val>
                                        </p:tav>
                                        <p:tav tm="100000">
                                          <p:val>
                                            <p:strVal val="#ppt_y"/>
                                          </p:val>
                                        </p:tav>
                                      </p:tavLst>
                                    </p:anim>
                                  </p:childTnLst>
                                </p:cTn>
                              </p:par>
                              <p:par>
                                <p:cTn id="55" presetID="2" presetClass="entr" presetSubtype="3"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1+#ppt_w/2"/>
                                          </p:val>
                                        </p:tav>
                                        <p:tav tm="100000">
                                          <p:val>
                                            <p:strVal val="#ppt_x"/>
                                          </p:val>
                                        </p:tav>
                                      </p:tavLst>
                                    </p:anim>
                                    <p:anim calcmode="lin" valueType="num">
                                      <p:cBhvr additive="base">
                                        <p:cTn id="58" dur="500" fill="hold"/>
                                        <p:tgtEl>
                                          <p:spTgt spid="31"/>
                                        </p:tgtEl>
                                        <p:attrNameLst>
                                          <p:attrName>ppt_y</p:attrName>
                                        </p:attrNameLst>
                                      </p:cBhvr>
                                      <p:tavLst>
                                        <p:tav tm="0">
                                          <p:val>
                                            <p:strVal val="0-#ppt_h/2"/>
                                          </p:val>
                                        </p:tav>
                                        <p:tav tm="100000">
                                          <p:val>
                                            <p:strVal val="#ppt_y"/>
                                          </p:val>
                                        </p:tav>
                                      </p:tavLst>
                                    </p:anim>
                                  </p:childTnLst>
                                </p:cTn>
                              </p:par>
                              <p:par>
                                <p:cTn id="59" presetID="27" presetClass="entr" presetSubtype="0" fill="hold" grpId="0" nodeType="withEffect">
                                  <p:stCondLst>
                                    <p:cond delay="0"/>
                                  </p:stCondLst>
                                  <p:iterate type="lt">
                                    <p:tmPct val="50000"/>
                                  </p:iterate>
                                  <p:childTnLst>
                                    <p:set>
                                      <p:cBhvr>
                                        <p:cTn id="60" dur="1" fill="hold">
                                          <p:stCondLst>
                                            <p:cond delay="0"/>
                                          </p:stCondLst>
                                        </p:cTn>
                                        <p:tgtEl>
                                          <p:spTgt spid="30"/>
                                        </p:tgtEl>
                                        <p:attrNameLst>
                                          <p:attrName>style.visibility</p:attrName>
                                        </p:attrNameLst>
                                      </p:cBhvr>
                                      <p:to>
                                        <p:strVal val="visible"/>
                                      </p:to>
                                    </p:set>
                                    <p:anim calcmode="discrete" valueType="clr">
                                      <p:cBhvr override="childStyle">
                                        <p:cTn id="61"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30"/>
                                        </p:tgtEl>
                                        <p:attrNameLst>
                                          <p:attrName>fillcolor</p:attrName>
                                        </p:attrNameLst>
                                      </p:cBhvr>
                                      <p:tavLst>
                                        <p:tav tm="0">
                                          <p:val>
                                            <p:clrVal>
                                              <a:schemeClr val="accent2"/>
                                            </p:clrVal>
                                          </p:val>
                                        </p:tav>
                                        <p:tav tm="50000">
                                          <p:val>
                                            <p:clrVal>
                                              <a:schemeClr val="hlink"/>
                                            </p:clrVal>
                                          </p:val>
                                        </p:tav>
                                      </p:tavLst>
                                    </p:anim>
                                    <p:set>
                                      <p:cBhvr>
                                        <p:cTn id="63" dur="80"/>
                                        <p:tgtEl>
                                          <p:spTgt spid="30"/>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27" presetClass="entr" presetSubtype="0" fill="hold" grpId="0" nodeType="clickEffect">
                                  <p:stCondLst>
                                    <p:cond delay="0"/>
                                  </p:stCondLst>
                                  <p:iterate type="lt">
                                    <p:tmPct val="50000"/>
                                  </p:iterate>
                                  <p:childTnLst>
                                    <p:set>
                                      <p:cBhvr>
                                        <p:cTn id="67" dur="1" fill="hold">
                                          <p:stCondLst>
                                            <p:cond delay="0"/>
                                          </p:stCondLst>
                                        </p:cTn>
                                        <p:tgtEl>
                                          <p:spTgt spid="29"/>
                                        </p:tgtEl>
                                        <p:attrNameLst>
                                          <p:attrName>style.visibility</p:attrName>
                                        </p:attrNameLst>
                                      </p:cBhvr>
                                      <p:to>
                                        <p:strVal val="visible"/>
                                      </p:to>
                                    </p:set>
                                    <p:anim calcmode="discrete" valueType="clr">
                                      <p:cBhvr override="childStyle">
                                        <p:cTn id="68" dur="8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29"/>
                                        </p:tgtEl>
                                        <p:attrNameLst>
                                          <p:attrName>fillcolor</p:attrName>
                                        </p:attrNameLst>
                                      </p:cBhvr>
                                      <p:tavLst>
                                        <p:tav tm="0">
                                          <p:val>
                                            <p:clrVal>
                                              <a:schemeClr val="accent2"/>
                                            </p:clrVal>
                                          </p:val>
                                        </p:tav>
                                        <p:tav tm="50000">
                                          <p:val>
                                            <p:clrVal>
                                              <a:schemeClr val="hlink"/>
                                            </p:clrVal>
                                          </p:val>
                                        </p:tav>
                                      </p:tavLst>
                                    </p:anim>
                                    <p:set>
                                      <p:cBhvr>
                                        <p:cTn id="70" dur="80"/>
                                        <p:tgtEl>
                                          <p:spTgt spid="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7" grpId="0" animBg="1"/>
      <p:bldP spid="29" grpId="0" animBg="1"/>
      <p:bldP spid="3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40</a:t>
            </a:fld>
            <a:endParaRPr lang="en-IN"/>
          </a:p>
        </p:txBody>
      </p:sp>
      <p:sp>
        <p:nvSpPr>
          <p:cNvPr id="5" name="TextBox 4"/>
          <p:cNvSpPr txBox="1"/>
          <p:nvPr/>
        </p:nvSpPr>
        <p:spPr>
          <a:xfrm>
            <a:off x="1434905" y="829994"/>
            <a:ext cx="2876044" cy="646331"/>
          </a:xfrm>
          <a:prstGeom prst="rect">
            <a:avLst/>
          </a:prstGeom>
          <a:noFill/>
        </p:spPr>
        <p:txBody>
          <a:bodyPr wrap="none" rtlCol="0">
            <a:spAutoFit/>
          </a:bodyPr>
          <a:lstStyle/>
          <a:p>
            <a:r>
              <a:rPr lang="en-IN" sz="3600" b="1" dirty="0"/>
              <a:t>First Inversion</a:t>
            </a:r>
          </a:p>
        </p:txBody>
      </p:sp>
      <p:graphicFrame>
        <p:nvGraphicFramePr>
          <p:cNvPr id="6" name="Object 4"/>
          <p:cNvGraphicFramePr>
            <a:graphicFrameLocks noChangeAspect="1"/>
          </p:cNvGraphicFramePr>
          <p:nvPr>
            <p:extLst>
              <p:ext uri="{D42A27DB-BD31-4B8C-83A1-F6EECF244321}">
                <p14:modId xmlns:p14="http://schemas.microsoft.com/office/powerpoint/2010/main" xmlns="" val="3736577131"/>
              </p:ext>
            </p:extLst>
          </p:nvPr>
        </p:nvGraphicFramePr>
        <p:xfrm>
          <a:off x="6403181" y="1199271"/>
          <a:ext cx="4414838" cy="4572000"/>
        </p:xfrm>
        <a:graphic>
          <a:graphicData uri="http://schemas.openxmlformats.org/presentationml/2006/ole">
            <p:oleObj spid="_x0000_s22652" r:id="rId3" imgW="11880000" imgH="12228840" progId="">
              <p:embed/>
            </p:oleObj>
          </a:graphicData>
        </a:graphic>
      </p:graphicFrame>
      <p:sp>
        <p:nvSpPr>
          <p:cNvPr id="7" name="Rectangle 6"/>
          <p:cNvSpPr/>
          <p:nvPr/>
        </p:nvSpPr>
        <p:spPr>
          <a:xfrm>
            <a:off x="533400" y="2054289"/>
            <a:ext cx="5009271" cy="3108543"/>
          </a:xfrm>
          <a:prstGeom prst="rect">
            <a:avLst/>
          </a:prstGeom>
        </p:spPr>
        <p:txBody>
          <a:bodyPr wrap="square">
            <a:spAutoFit/>
          </a:bodyPr>
          <a:lstStyle/>
          <a:p>
            <a:pPr marL="342900" lvl="0" indent="-342900" algn="just">
              <a:spcAft>
                <a:spcPts val="0"/>
              </a:spcAft>
              <a:buSzPts val="1200"/>
              <a:buFont typeface="Symbol" panose="05050102010706020507" pitchFamily="18" charset="2"/>
              <a:buChar char=""/>
              <a:tabLst>
                <a:tab pos="228600" algn="l"/>
              </a:tabLst>
            </a:pPr>
            <a:r>
              <a:rPr lang="en-US" sz="2800" dirty="0">
                <a:latin typeface="Georgia" panose="02040502050405020303" pitchFamily="18" charset="0"/>
                <a:ea typeface="Times New Roman" panose="02020603050405020304" pitchFamily="18" charset="0"/>
              </a:rPr>
              <a:t>When link 1 is fixed, the first inversion is obtained as shown in the fig.</a:t>
            </a:r>
            <a:endParaRPr lang="en-IN" sz="2800" dirty="0">
              <a:latin typeface="Times New Roman" panose="02020603050405020304" pitchFamily="18" charset="0"/>
              <a:ea typeface="Times New Roman" panose="02020603050405020304" pitchFamily="18" charset="0"/>
            </a:endParaRPr>
          </a:p>
          <a:p>
            <a:pPr marL="342900" lvl="0" indent="-342900" algn="just">
              <a:spcAft>
                <a:spcPts val="0"/>
              </a:spcAft>
              <a:buSzPts val="1200"/>
              <a:buFont typeface="Symbol" panose="05050102010706020507" pitchFamily="18" charset="2"/>
              <a:buChar char=""/>
              <a:tabLst>
                <a:tab pos="228600" algn="l"/>
              </a:tabLst>
            </a:pPr>
            <a:r>
              <a:rPr lang="en-US" sz="2800" dirty="0">
                <a:latin typeface="Georgia" panose="02040502050405020303" pitchFamily="18" charset="0"/>
                <a:ea typeface="Times New Roman" panose="02020603050405020304" pitchFamily="18" charset="0"/>
              </a:rPr>
              <a:t>Two adjacent pairs 23 and 34 are turning pairs where as the other two pairs 12 and 14 are sliding pair. </a:t>
            </a:r>
            <a:endParaRPr lang="en-IN" sz="2800" dirty="0">
              <a:latin typeface="Times New Roman" panose="02020603050405020304" pitchFamily="18" charset="0"/>
              <a:ea typeface="Times New Roman" panose="02020603050405020304" pitchFamily="18" charset="0"/>
            </a:endParaRPr>
          </a:p>
        </p:txBody>
      </p:sp>
      <p:sp>
        <p:nvSpPr>
          <p:cNvPr id="8" name="TextBox 7"/>
          <p:cNvSpPr txBox="1"/>
          <p:nvPr/>
        </p:nvSpPr>
        <p:spPr>
          <a:xfrm>
            <a:off x="5120641" y="5771271"/>
            <a:ext cx="1137556" cy="369332"/>
          </a:xfrm>
          <a:prstGeom prst="rect">
            <a:avLst/>
          </a:prstGeom>
          <a:noFill/>
        </p:spPr>
        <p:txBody>
          <a:bodyPr wrap="none" rtlCol="0">
            <a:spAutoFit/>
          </a:bodyPr>
          <a:lstStyle/>
          <a:p>
            <a:r>
              <a:rPr lang="en-IN" dirty="0">
                <a:hlinkClick r:id="rId4" action="ppaction://hlinkfile"/>
              </a:rPr>
              <a:t>WORKING</a:t>
            </a:r>
            <a:endParaRPr lang="en-IN" dirty="0"/>
          </a:p>
        </p:txBody>
      </p:sp>
    </p:spTree>
    <p:extLst>
      <p:ext uri="{BB962C8B-B14F-4D97-AF65-F5344CB8AC3E}">
        <p14:creationId xmlns:p14="http://schemas.microsoft.com/office/powerpoint/2010/main" xmlns="" val="127875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41</a:t>
            </a:fld>
            <a:endParaRPr lang="en-IN"/>
          </a:p>
        </p:txBody>
      </p:sp>
      <p:sp>
        <p:nvSpPr>
          <p:cNvPr id="5" name="Rectangle 4"/>
          <p:cNvSpPr/>
          <p:nvPr/>
        </p:nvSpPr>
        <p:spPr>
          <a:xfrm>
            <a:off x="957890" y="406624"/>
            <a:ext cx="3921010" cy="707886"/>
          </a:xfrm>
          <a:prstGeom prst="rect">
            <a:avLst/>
          </a:prstGeom>
        </p:spPr>
        <p:txBody>
          <a:bodyPr wrap="none">
            <a:spAutoFit/>
          </a:bodyPr>
          <a:lstStyle/>
          <a:p>
            <a:r>
              <a:rPr lang="en-US" altLang="en-US" sz="4000" b="1" dirty="0"/>
              <a:t>Elliptical trammel</a:t>
            </a:r>
          </a:p>
        </p:txBody>
      </p:sp>
      <p:graphicFrame>
        <p:nvGraphicFramePr>
          <p:cNvPr id="6" name="Object 4"/>
          <p:cNvGraphicFramePr>
            <a:graphicFrameLocks noChangeAspect="1"/>
          </p:cNvGraphicFramePr>
          <p:nvPr>
            <p:extLst>
              <p:ext uri="{D42A27DB-BD31-4B8C-83A1-F6EECF244321}">
                <p14:modId xmlns:p14="http://schemas.microsoft.com/office/powerpoint/2010/main" xmlns="" val="3159039234"/>
              </p:ext>
            </p:extLst>
          </p:nvPr>
        </p:nvGraphicFramePr>
        <p:xfrm>
          <a:off x="693354" y="1114510"/>
          <a:ext cx="4610165" cy="5079026"/>
        </p:xfrm>
        <a:graphic>
          <a:graphicData uri="http://schemas.openxmlformats.org/presentationml/2006/ole">
            <p:oleObj spid="_x0000_s23794" r:id="rId3" imgW="23512680" imgH="25976160" progId="">
              <p:embed/>
            </p:oleObj>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xmlns="" val="2308151715"/>
              </p:ext>
            </p:extLst>
          </p:nvPr>
        </p:nvGraphicFramePr>
        <p:xfrm>
          <a:off x="6507481" y="0"/>
          <a:ext cx="3962400" cy="3498850"/>
        </p:xfrm>
        <a:graphic>
          <a:graphicData uri="http://schemas.openxmlformats.org/presentationml/2006/ole">
            <p:oleObj spid="_x0000_s23795" r:id="rId4" imgW="17538840" imgH="15536160" progId="">
              <p:embed/>
            </p:oleObj>
          </a:graphicData>
        </a:graphic>
      </p:graphicFrame>
      <p:pic>
        <p:nvPicPr>
          <p:cNvPr id="11" name="Picture 10"/>
          <p:cNvPicPr>
            <a:picLocks noChangeAspect="1"/>
          </p:cNvPicPr>
          <p:nvPr/>
        </p:nvPicPr>
        <p:blipFill>
          <a:blip r:embed="rId5"/>
          <a:stretch>
            <a:fillRect/>
          </a:stretch>
        </p:blipFill>
        <p:spPr>
          <a:xfrm>
            <a:off x="6794977" y="3654023"/>
            <a:ext cx="3937057" cy="1531079"/>
          </a:xfrm>
          <a:prstGeom prst="rect">
            <a:avLst/>
          </a:prstGeom>
        </p:spPr>
      </p:pic>
      <p:sp>
        <p:nvSpPr>
          <p:cNvPr id="12" name="Rectangle 11"/>
          <p:cNvSpPr/>
          <p:nvPr/>
        </p:nvSpPr>
        <p:spPr>
          <a:xfrm>
            <a:off x="3924886" y="5270206"/>
            <a:ext cx="8004517" cy="1200329"/>
          </a:xfrm>
          <a:prstGeom prst="rect">
            <a:avLst/>
          </a:prstGeom>
        </p:spPr>
        <p:txBody>
          <a:bodyPr wrap="square">
            <a:spAutoFit/>
          </a:bodyPr>
          <a:lstStyle/>
          <a:p>
            <a:r>
              <a:rPr lang="en-US" sz="2400" dirty="0">
                <a:latin typeface="Georgia" panose="02040502050405020303" pitchFamily="18" charset="0"/>
                <a:ea typeface="Times New Roman" panose="02020603050405020304" pitchFamily="18" charset="0"/>
                <a:cs typeface="Times New Roman" panose="02020603050405020304" pitchFamily="18" charset="0"/>
              </a:rPr>
              <a:t>This is the equation of ellipse. Hence the path traced by the point C is an ellipse whose semi major axis is AC and semi minor axis is BC</a:t>
            </a:r>
            <a:endParaRPr lang="en-IN" sz="2400" dirty="0"/>
          </a:p>
        </p:txBody>
      </p:sp>
      <p:pic>
        <p:nvPicPr>
          <p:cNvPr id="13" name="Picture 4" descr="trammels"/>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4878900" y="452439"/>
            <a:ext cx="6629400"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720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42</a:t>
            </a:fld>
            <a:endParaRPr lang="en-IN"/>
          </a:p>
        </p:txBody>
      </p:sp>
      <p:sp>
        <p:nvSpPr>
          <p:cNvPr id="5" name="Rectangle 4"/>
          <p:cNvSpPr/>
          <p:nvPr/>
        </p:nvSpPr>
        <p:spPr>
          <a:xfrm>
            <a:off x="838200" y="613676"/>
            <a:ext cx="3376245" cy="523220"/>
          </a:xfrm>
          <a:prstGeom prst="rect">
            <a:avLst/>
          </a:prstGeom>
        </p:spPr>
        <p:txBody>
          <a:bodyPr wrap="none">
            <a:spAutoFit/>
          </a:bodyPr>
          <a:lstStyle/>
          <a:p>
            <a:r>
              <a:rPr lang="en-US" sz="2800" b="1" dirty="0">
                <a:latin typeface="Georgia" panose="02040502050405020303" pitchFamily="18" charset="0"/>
                <a:ea typeface="Times New Roman" panose="02020603050405020304" pitchFamily="18" charset="0"/>
                <a:cs typeface="Times New Roman" panose="02020603050405020304" pitchFamily="18" charset="0"/>
              </a:rPr>
              <a:t>Second inversion</a:t>
            </a:r>
            <a:endParaRPr lang="en-IN" sz="2800" dirty="0"/>
          </a:p>
        </p:txBody>
      </p:sp>
      <p:graphicFrame>
        <p:nvGraphicFramePr>
          <p:cNvPr id="6" name="Object 4"/>
          <p:cNvGraphicFramePr>
            <a:graphicFrameLocks noChangeAspect="1"/>
          </p:cNvGraphicFramePr>
          <p:nvPr>
            <p:extLst>
              <p:ext uri="{D42A27DB-BD31-4B8C-83A1-F6EECF244321}">
                <p14:modId xmlns:p14="http://schemas.microsoft.com/office/powerpoint/2010/main" xmlns="" val="538871289"/>
              </p:ext>
            </p:extLst>
          </p:nvPr>
        </p:nvGraphicFramePr>
        <p:xfrm>
          <a:off x="6076156" y="875286"/>
          <a:ext cx="5068888" cy="5214938"/>
        </p:xfrm>
        <a:graphic>
          <a:graphicData uri="http://schemas.openxmlformats.org/presentationml/2006/ole">
            <p:oleObj spid="_x0000_s24687" r:id="rId3" imgW="16830000" imgH="17673840" progId="">
              <p:embed/>
            </p:oleObj>
          </a:graphicData>
        </a:graphic>
      </p:graphicFrame>
      <p:sp>
        <p:nvSpPr>
          <p:cNvPr id="7" name="Rectangle 6"/>
          <p:cNvSpPr/>
          <p:nvPr/>
        </p:nvSpPr>
        <p:spPr>
          <a:xfrm>
            <a:off x="533400" y="1403023"/>
            <a:ext cx="5304692" cy="4401205"/>
          </a:xfrm>
          <a:prstGeom prst="rect">
            <a:avLst/>
          </a:prstGeom>
        </p:spPr>
        <p:txBody>
          <a:bodyPr wrap="square">
            <a:spAutoFit/>
          </a:bodyPr>
          <a:lstStyle/>
          <a:p>
            <a:pPr marL="342900" lvl="0" indent="-342900">
              <a:spcAft>
                <a:spcPts val="0"/>
              </a:spcAft>
              <a:buSzPts val="1200"/>
              <a:buFont typeface="Symbol" panose="05050102010706020507" pitchFamily="18" charset="2"/>
              <a:buChar char=""/>
              <a:tabLst>
                <a:tab pos="228600" algn="l"/>
              </a:tabLst>
            </a:pPr>
            <a:r>
              <a:rPr lang="en-US" sz="2800" dirty="0">
                <a:latin typeface="Georgia" panose="02040502050405020303" pitchFamily="18" charset="0"/>
                <a:ea typeface="Times New Roman" panose="02020603050405020304" pitchFamily="18" charset="0"/>
              </a:rPr>
              <a:t>When link 2 or link 4 of the double slider crank chain is fixed, the second inversion is obtained.</a:t>
            </a:r>
            <a:endParaRPr lang="en-IN" sz="2800" dirty="0">
              <a:latin typeface="Times New Roman" panose="02020603050405020304" pitchFamily="18" charset="0"/>
              <a:ea typeface="Times New Roman" panose="02020603050405020304" pitchFamily="18" charset="0"/>
            </a:endParaRPr>
          </a:p>
          <a:p>
            <a:pPr marL="342900" lvl="0" indent="-342900">
              <a:spcAft>
                <a:spcPts val="0"/>
              </a:spcAft>
              <a:buSzPts val="1200"/>
              <a:buFont typeface="Symbol" panose="05050102010706020507" pitchFamily="18" charset="2"/>
              <a:buChar char=""/>
              <a:tabLst>
                <a:tab pos="228600" algn="l"/>
              </a:tabLst>
            </a:pPr>
            <a:r>
              <a:rPr lang="en-US" sz="2800" dirty="0">
                <a:latin typeface="Georgia" panose="02040502050405020303" pitchFamily="18" charset="0"/>
                <a:ea typeface="Times New Roman" panose="02020603050405020304" pitchFamily="18" charset="0"/>
              </a:rPr>
              <a:t>Here link 2 is fixed and end B of the link 3 rotates about the about A and link 4 will reciprocate in the vertical slot.</a:t>
            </a:r>
            <a:endParaRPr lang="en-IN" sz="2800" dirty="0">
              <a:latin typeface="Times New Roman" panose="02020603050405020304" pitchFamily="18" charset="0"/>
              <a:ea typeface="Times New Roman" panose="02020603050405020304" pitchFamily="18" charset="0"/>
            </a:endParaRPr>
          </a:p>
          <a:p>
            <a:pPr marL="342900" lvl="0" indent="-342900">
              <a:spcAft>
                <a:spcPts val="0"/>
              </a:spcAft>
              <a:buSzPts val="1200"/>
              <a:buFont typeface="Symbol" panose="05050102010706020507" pitchFamily="18" charset="2"/>
              <a:buChar char=""/>
              <a:tabLst>
                <a:tab pos="228600" algn="l"/>
              </a:tabLst>
            </a:pPr>
            <a:r>
              <a:rPr lang="en-US" sz="2800" dirty="0">
                <a:latin typeface="Georgia" panose="02040502050405020303" pitchFamily="18" charset="0"/>
                <a:ea typeface="Times New Roman" panose="02020603050405020304" pitchFamily="18" charset="0"/>
              </a:rPr>
              <a:t>Hence, link 1 reciprocates in the horizontal direction. </a:t>
            </a:r>
            <a:endParaRPr lang="en-IN"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838834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43</a:t>
            </a:fld>
            <a:endParaRPr lang="en-IN"/>
          </a:p>
        </p:txBody>
      </p:sp>
      <p:sp>
        <p:nvSpPr>
          <p:cNvPr id="5" name="Rectangle 4"/>
          <p:cNvSpPr/>
          <p:nvPr/>
        </p:nvSpPr>
        <p:spPr>
          <a:xfrm>
            <a:off x="838200" y="543337"/>
            <a:ext cx="4749762" cy="646331"/>
          </a:xfrm>
          <a:prstGeom prst="rect">
            <a:avLst/>
          </a:prstGeom>
        </p:spPr>
        <p:txBody>
          <a:bodyPr wrap="none">
            <a:spAutoFit/>
          </a:bodyPr>
          <a:lstStyle/>
          <a:p>
            <a:r>
              <a:rPr lang="en-US" altLang="en-US" sz="3600" b="1" dirty="0"/>
              <a:t>Scotch yoke mechanism</a:t>
            </a:r>
          </a:p>
        </p:txBody>
      </p:sp>
      <p:graphicFrame>
        <p:nvGraphicFramePr>
          <p:cNvPr id="6" name="Object 4"/>
          <p:cNvGraphicFramePr>
            <a:graphicFrameLocks noChangeAspect="1"/>
          </p:cNvGraphicFramePr>
          <p:nvPr>
            <p:extLst>
              <p:ext uri="{D42A27DB-BD31-4B8C-83A1-F6EECF244321}">
                <p14:modId xmlns:p14="http://schemas.microsoft.com/office/powerpoint/2010/main" xmlns="" val="1975050843"/>
              </p:ext>
            </p:extLst>
          </p:nvPr>
        </p:nvGraphicFramePr>
        <p:xfrm>
          <a:off x="1181100" y="1505243"/>
          <a:ext cx="4800600" cy="4262438"/>
        </p:xfrm>
        <a:graphic>
          <a:graphicData uri="http://schemas.openxmlformats.org/presentationml/2006/ole">
            <p:oleObj spid="_x0000_s25710" r:id="rId3" imgW="23298840" imgH="20733840" progId="">
              <p:embed/>
            </p:oleObj>
          </a:graphicData>
        </a:graphic>
      </p:graphicFrame>
      <p:pic>
        <p:nvPicPr>
          <p:cNvPr id="7" name="Picture 4" descr="Scotch_yoke_animation"/>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6934200" y="0"/>
            <a:ext cx="4572000" cy="2904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double_slider"/>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6096000" y="2487175"/>
            <a:ext cx="5410200" cy="298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9031458" y="6105378"/>
            <a:ext cx="1137556" cy="369332"/>
          </a:xfrm>
          <a:prstGeom prst="rect">
            <a:avLst/>
          </a:prstGeom>
          <a:noFill/>
        </p:spPr>
        <p:txBody>
          <a:bodyPr wrap="none" rtlCol="0">
            <a:spAutoFit/>
          </a:bodyPr>
          <a:lstStyle/>
          <a:p>
            <a:r>
              <a:rPr lang="en-IN" dirty="0">
                <a:hlinkClick r:id="rId6" action="ppaction://hlinkfile"/>
              </a:rPr>
              <a:t>WORKING</a:t>
            </a:r>
            <a:endParaRPr lang="en-IN" dirty="0"/>
          </a:p>
        </p:txBody>
      </p:sp>
    </p:spTree>
    <p:extLst>
      <p:ext uri="{BB962C8B-B14F-4D97-AF65-F5344CB8AC3E}">
        <p14:creationId xmlns:p14="http://schemas.microsoft.com/office/powerpoint/2010/main" xmlns="" val="385537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44</a:t>
            </a:fld>
            <a:endParaRPr lang="en-IN"/>
          </a:p>
        </p:txBody>
      </p:sp>
      <p:sp>
        <p:nvSpPr>
          <p:cNvPr id="5" name="Rectangle 2"/>
          <p:cNvSpPr txBox="1">
            <a:spLocks noChangeArrowheads="1"/>
          </p:cNvSpPr>
          <p:nvPr/>
        </p:nvSpPr>
        <p:spPr>
          <a:xfrm>
            <a:off x="685800" y="152400"/>
            <a:ext cx="6870700" cy="691662"/>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1117600" indent="-1117600"/>
            <a:r>
              <a:rPr lang="en-US" altLang="en-US" b="1" dirty="0"/>
              <a:t>Third inversion:</a:t>
            </a:r>
          </a:p>
        </p:txBody>
      </p:sp>
      <p:graphicFrame>
        <p:nvGraphicFramePr>
          <p:cNvPr id="6" name="Object 4"/>
          <p:cNvGraphicFramePr>
            <a:graphicFrameLocks noChangeAspect="1"/>
          </p:cNvGraphicFramePr>
          <p:nvPr>
            <p:extLst>
              <p:ext uri="{D42A27DB-BD31-4B8C-83A1-F6EECF244321}">
                <p14:modId xmlns:p14="http://schemas.microsoft.com/office/powerpoint/2010/main" xmlns="" val="1055496194"/>
              </p:ext>
            </p:extLst>
          </p:nvPr>
        </p:nvGraphicFramePr>
        <p:xfrm>
          <a:off x="6753665" y="844061"/>
          <a:ext cx="4600135" cy="4600135"/>
        </p:xfrm>
        <a:graphic>
          <a:graphicData uri="http://schemas.openxmlformats.org/presentationml/2006/ole">
            <p:oleObj spid="_x0000_s26730" name="Solid Edge Draft Document" r:id="rId3" imgW="11565000" imgH="11598840" progId="">
              <p:embed/>
            </p:oleObj>
          </a:graphicData>
        </a:graphic>
      </p:graphicFrame>
      <p:sp>
        <p:nvSpPr>
          <p:cNvPr id="7" name="Rectangle 6"/>
          <p:cNvSpPr/>
          <p:nvPr/>
        </p:nvSpPr>
        <p:spPr>
          <a:xfrm>
            <a:off x="657665" y="1291882"/>
            <a:ext cx="5771270" cy="4191853"/>
          </a:xfrm>
          <a:prstGeom prst="rect">
            <a:avLst/>
          </a:prstGeom>
        </p:spPr>
        <p:txBody>
          <a:bodyPr wrap="square">
            <a:spAutoFit/>
          </a:bodyPr>
          <a:lstStyle/>
          <a:p>
            <a:pPr marL="342900" lvl="0" indent="-342900" algn="just">
              <a:lnSpc>
                <a:spcPct val="150000"/>
              </a:lnSpc>
              <a:spcAft>
                <a:spcPts val="0"/>
              </a:spcAft>
              <a:buSzPts val="1200"/>
              <a:buFont typeface="Symbol" panose="05050102010706020507" pitchFamily="18" charset="2"/>
              <a:buChar char=""/>
              <a:tabLst>
                <a:tab pos="228600" algn="l"/>
              </a:tabLst>
            </a:pPr>
            <a:r>
              <a:rPr lang="en-US" sz="2000" dirty="0">
                <a:latin typeface="Georgia" panose="02040502050405020303" pitchFamily="18" charset="0"/>
                <a:ea typeface="Times New Roman" panose="02020603050405020304" pitchFamily="18" charset="0"/>
              </a:rPr>
              <a:t>When the link 3, of the double slider crank chain is fixed &amp; link 1 is free to move, the third inversion is obtained.</a:t>
            </a:r>
            <a:endParaRPr lang="en-IN" sz="2000"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SzPts val="1200"/>
              <a:buFont typeface="Symbol" panose="05050102010706020507" pitchFamily="18" charset="2"/>
              <a:buChar char=""/>
              <a:tabLst>
                <a:tab pos="228600" algn="l"/>
              </a:tabLst>
            </a:pPr>
            <a:r>
              <a:rPr lang="en-US" sz="2000" dirty="0">
                <a:latin typeface="Georgia" panose="02040502050405020303" pitchFamily="18" charset="0"/>
                <a:ea typeface="Times New Roman" panose="02020603050405020304" pitchFamily="18" charset="0"/>
              </a:rPr>
              <a:t>In this case each of the slider blocks (i.e. link 2 &amp; link 4) can turn about the pins A &amp; B. if one slide block (say link 2) is turned through an definite angle, the frame (i.e. link 1) and other block (i.e. link 4) must turn through the same angle.</a:t>
            </a:r>
            <a:endParaRPr lang="en-IN"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498428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45</a:t>
            </a:fld>
            <a:endParaRPr lang="en-IN"/>
          </a:p>
        </p:txBody>
      </p:sp>
      <p:sp>
        <p:nvSpPr>
          <p:cNvPr id="5" name="Rectangle 4"/>
          <p:cNvSpPr/>
          <p:nvPr/>
        </p:nvSpPr>
        <p:spPr>
          <a:xfrm>
            <a:off x="838200" y="529269"/>
            <a:ext cx="3476016" cy="584775"/>
          </a:xfrm>
          <a:prstGeom prst="rect">
            <a:avLst/>
          </a:prstGeom>
        </p:spPr>
        <p:txBody>
          <a:bodyPr wrap="none">
            <a:spAutoFit/>
          </a:bodyPr>
          <a:lstStyle/>
          <a:p>
            <a:r>
              <a:rPr lang="en-US" altLang="en-US" sz="3200" dirty="0" err="1"/>
              <a:t>Oldhaum’s</a:t>
            </a:r>
            <a:r>
              <a:rPr lang="en-US" altLang="en-US" sz="3200" dirty="0"/>
              <a:t> coupling</a:t>
            </a:r>
          </a:p>
        </p:txBody>
      </p:sp>
      <p:pic>
        <p:nvPicPr>
          <p:cNvPr id="6" name="Picture 5"/>
          <p:cNvPicPr>
            <a:picLocks noChangeAspect="1"/>
          </p:cNvPicPr>
          <p:nvPr/>
        </p:nvPicPr>
        <p:blipFill>
          <a:blip r:embed="rId2"/>
          <a:stretch>
            <a:fillRect/>
          </a:stretch>
        </p:blipFill>
        <p:spPr>
          <a:xfrm>
            <a:off x="2066501" y="1114044"/>
            <a:ext cx="8458478" cy="3198948"/>
          </a:xfrm>
          <a:prstGeom prst="rect">
            <a:avLst/>
          </a:prstGeom>
        </p:spPr>
      </p:pic>
      <p:sp>
        <p:nvSpPr>
          <p:cNvPr id="7" name="Rectangle 6"/>
          <p:cNvSpPr/>
          <p:nvPr/>
        </p:nvSpPr>
        <p:spPr>
          <a:xfrm>
            <a:off x="990600" y="4389571"/>
            <a:ext cx="10235418" cy="646331"/>
          </a:xfrm>
          <a:prstGeom prst="rect">
            <a:avLst/>
          </a:prstGeom>
        </p:spPr>
        <p:txBody>
          <a:bodyPr wrap="square">
            <a:spAutoFit/>
          </a:bodyPr>
          <a:lstStyle/>
          <a:p>
            <a:pPr algn="just">
              <a:spcAft>
                <a:spcPts val="0"/>
              </a:spcAft>
            </a:pPr>
            <a:r>
              <a:rPr lang="en-US" b="1" dirty="0">
                <a:latin typeface="Georgia" panose="02040502050405020303" pitchFamily="18" charset="0"/>
                <a:ea typeface="Times New Roman" panose="02020603050405020304" pitchFamily="18" charset="0"/>
              </a:rPr>
              <a:t>Application: </a:t>
            </a:r>
            <a:r>
              <a:rPr lang="en-US" dirty="0">
                <a:latin typeface="Georgia" panose="02040502050405020303" pitchFamily="18" charset="0"/>
                <a:ea typeface="Times New Roman" panose="02020603050405020304" pitchFamily="18" charset="0"/>
              </a:rPr>
              <a:t>Used for connecting two parallel shafts when the distance between the two shafts is small.</a:t>
            </a:r>
            <a:endParaRPr lang="en-IN" dirty="0">
              <a:latin typeface="Times New Roman" panose="02020603050405020304" pitchFamily="18" charset="0"/>
              <a:ea typeface="Times New Roman" panose="02020603050405020304" pitchFamily="18" charset="0"/>
            </a:endParaRPr>
          </a:p>
        </p:txBody>
      </p:sp>
      <p:pic>
        <p:nvPicPr>
          <p:cNvPr id="8" name="Picture 5" descr="31-00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0167" y="3766979"/>
            <a:ext cx="2781300" cy="2390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6" descr="ocanimationsmall"/>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7696200" y="3700303"/>
            <a:ext cx="3657600" cy="252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7" descr="untitled"/>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40967" y="3852704"/>
            <a:ext cx="3124200"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9903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46</a:t>
            </a:fld>
            <a:endParaRPr lang="en-IN"/>
          </a:p>
        </p:txBody>
      </p:sp>
      <p:sp>
        <p:nvSpPr>
          <p:cNvPr id="5" name="Rectangle 2"/>
          <p:cNvSpPr txBox="1">
            <a:spLocks noChangeArrowheads="1"/>
          </p:cNvSpPr>
          <p:nvPr/>
        </p:nvSpPr>
        <p:spPr>
          <a:xfrm>
            <a:off x="685800" y="152400"/>
            <a:ext cx="10019714" cy="60960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Degrees of freedom OR Mobility of Mechanism </a:t>
            </a:r>
            <a:r>
              <a:rPr lang="en-US" altLang="en-US" sz="4000" dirty="0"/>
              <a:t> </a:t>
            </a:r>
          </a:p>
        </p:txBody>
      </p:sp>
      <p:sp>
        <p:nvSpPr>
          <p:cNvPr id="6" name="Rectangle 3"/>
          <p:cNvSpPr txBox="1">
            <a:spLocks noChangeArrowheads="1"/>
          </p:cNvSpPr>
          <p:nvPr/>
        </p:nvSpPr>
        <p:spPr>
          <a:xfrm>
            <a:off x="685799" y="761999"/>
            <a:ext cx="10807505" cy="402101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400" dirty="0"/>
              <a:t>It is defined as the </a:t>
            </a:r>
            <a:r>
              <a:rPr lang="en-US" altLang="en-US" sz="2400" dirty="0">
                <a:solidFill>
                  <a:srgbClr val="FF0000"/>
                </a:solidFill>
              </a:rPr>
              <a:t>number of independent relative motions</a:t>
            </a:r>
            <a:r>
              <a:rPr lang="en-US" altLang="en-US" sz="2400" dirty="0"/>
              <a:t>, both translational &amp; rotational, a pair can have.</a:t>
            </a:r>
          </a:p>
          <a:p>
            <a:pPr>
              <a:lnSpc>
                <a:spcPct val="80000"/>
              </a:lnSpc>
            </a:pPr>
            <a:r>
              <a:rPr lang="en-US" altLang="en-US" sz="2400" dirty="0"/>
              <a:t>An unconstrained rigid body moving in space can describe the following independent motions.</a:t>
            </a:r>
          </a:p>
          <a:p>
            <a:pPr lvl="1">
              <a:lnSpc>
                <a:spcPct val="80000"/>
              </a:lnSpc>
            </a:pPr>
            <a:r>
              <a:rPr lang="en-US" altLang="en-US" dirty="0">
                <a:solidFill>
                  <a:srgbClr val="FF0000"/>
                </a:solidFill>
              </a:rPr>
              <a:t>Translation motion </a:t>
            </a:r>
            <a:r>
              <a:rPr lang="en-US" altLang="en-US" dirty="0"/>
              <a:t>along three mutually perpendicular </a:t>
            </a:r>
            <a:r>
              <a:rPr lang="en-US" altLang="en-US" dirty="0">
                <a:solidFill>
                  <a:srgbClr val="FF0000"/>
                </a:solidFill>
              </a:rPr>
              <a:t>axes x, y &amp; z</a:t>
            </a:r>
          </a:p>
          <a:p>
            <a:pPr lvl="1">
              <a:lnSpc>
                <a:spcPct val="80000"/>
              </a:lnSpc>
            </a:pPr>
            <a:r>
              <a:rPr lang="en-US" altLang="en-US" dirty="0">
                <a:solidFill>
                  <a:srgbClr val="FF0000"/>
                </a:solidFill>
              </a:rPr>
              <a:t>Rotation motion </a:t>
            </a:r>
            <a:r>
              <a:rPr lang="en-US" altLang="en-US" dirty="0"/>
              <a:t>about these axes.</a:t>
            </a:r>
          </a:p>
          <a:p>
            <a:pPr>
              <a:lnSpc>
                <a:spcPct val="80000"/>
              </a:lnSpc>
            </a:pPr>
            <a:r>
              <a:rPr lang="en-US" altLang="en-US" sz="2400" dirty="0"/>
              <a:t>Thus a rigid body possesses </a:t>
            </a:r>
            <a:r>
              <a:rPr lang="en-US" altLang="en-US" sz="2400" dirty="0">
                <a:solidFill>
                  <a:srgbClr val="FF0000"/>
                </a:solidFill>
              </a:rPr>
              <a:t>6 degrees of freedom</a:t>
            </a:r>
            <a:r>
              <a:rPr lang="en-US" altLang="en-US" sz="2400" dirty="0"/>
              <a:t>.</a:t>
            </a:r>
          </a:p>
          <a:p>
            <a:pPr>
              <a:lnSpc>
                <a:spcPct val="80000"/>
              </a:lnSpc>
            </a:pPr>
            <a:r>
              <a:rPr lang="en-US" altLang="en-US" sz="2400" dirty="0"/>
              <a:t>The connection of a link with another imposes certain constraints on their relative motion. </a:t>
            </a:r>
          </a:p>
          <a:p>
            <a:pPr>
              <a:lnSpc>
                <a:spcPct val="80000"/>
              </a:lnSpc>
            </a:pPr>
            <a:r>
              <a:rPr lang="en-US" altLang="en-US" sz="2400" dirty="0"/>
              <a:t>The number of restraints can never be zero (joint is disconnected) or six (joint becomes solid).</a:t>
            </a:r>
          </a:p>
        </p:txBody>
      </p:sp>
      <p:sp>
        <p:nvSpPr>
          <p:cNvPr id="7" name="Text Box 4"/>
          <p:cNvSpPr txBox="1">
            <a:spLocks noChangeArrowheads="1"/>
          </p:cNvSpPr>
          <p:nvPr/>
        </p:nvSpPr>
        <p:spPr bwMode="auto">
          <a:xfrm>
            <a:off x="2203351" y="5082004"/>
            <a:ext cx="7772400" cy="559141"/>
          </a:xfrm>
          <a:prstGeom prst="rect">
            <a:avLst/>
          </a:prstGeom>
          <a:solidFill>
            <a:srgbClr val="FFFF00"/>
          </a:solidFill>
          <a:ln w="952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2400" b="1" dirty="0">
                <a:latin typeface="Georgia" panose="02040502050405020303" pitchFamily="18" charset="0"/>
              </a:rPr>
              <a:t>Degrees of freedom = 6 – number of restraints</a:t>
            </a:r>
            <a:endParaRPr lang="en-US" altLang="en-US" sz="2400" dirty="0"/>
          </a:p>
        </p:txBody>
      </p:sp>
    </p:spTree>
    <p:extLst>
      <p:ext uri="{BB962C8B-B14F-4D97-AF65-F5344CB8AC3E}">
        <p14:creationId xmlns:p14="http://schemas.microsoft.com/office/powerpoint/2010/main" xmlns="" val="103128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xEl>
                                              <p:pRg st="1" end="1"/>
                                            </p:txEl>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18"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
                                            <p:txEl>
                                              <p:pRg st="2" end="2"/>
                                            </p:txEl>
                                          </p:spTgt>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xEl>
                                              <p:pRg st="3" end="3"/>
                                            </p:txEl>
                                          </p:spTgt>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1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28" dur="1000" fill="hold"/>
                                        <p:tgtEl>
                                          <p:spTgt spid="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
                                            <p:txEl>
                                              <p:pRg st="4" end="4"/>
                                            </p:txEl>
                                          </p:spTgt>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1000" fill="hold"/>
                                        <p:tgtEl>
                                          <p:spTgt spid="6">
                                            <p:txEl>
                                              <p:pRg st="5" end="5"/>
                                            </p:txEl>
                                          </p:spTgt>
                                        </p:tgtEl>
                                        <p:attrNameLst>
                                          <p:attrName>ppt_x</p:attrName>
                                        </p:attrNameLst>
                                      </p:cBhvr>
                                      <p:tavLst>
                                        <p:tav tm="0">
                                          <p:val>
                                            <p:strVal val="#ppt_x-.2"/>
                                          </p:val>
                                        </p:tav>
                                        <p:tav tm="100000">
                                          <p:val>
                                            <p:strVal val="#ppt_x"/>
                                          </p:val>
                                        </p:tav>
                                      </p:tavLst>
                                    </p:anim>
                                    <p:anim calcmode="lin" valueType="num">
                                      <p:cBhvr>
                                        <p:cTn id="33" dur="1000" fill="hold"/>
                                        <p:tgtEl>
                                          <p:spTgt spid="6">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6">
                                            <p:txEl>
                                              <p:pRg st="5" end="5"/>
                                            </p:txEl>
                                          </p:spTgt>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1000" fill="hold"/>
                                        <p:tgtEl>
                                          <p:spTgt spid="6">
                                            <p:txEl>
                                              <p:pRg st="6" end="6"/>
                                            </p:txEl>
                                          </p:spTgt>
                                        </p:tgtEl>
                                        <p:attrNameLst>
                                          <p:attrName>ppt_x</p:attrName>
                                        </p:attrNameLst>
                                      </p:cBhvr>
                                      <p:tavLst>
                                        <p:tav tm="0">
                                          <p:val>
                                            <p:strVal val="#ppt_x-.2"/>
                                          </p:val>
                                        </p:tav>
                                        <p:tav tm="100000">
                                          <p:val>
                                            <p:strVal val="#ppt_x"/>
                                          </p:val>
                                        </p:tav>
                                      </p:tavLst>
                                    </p:anim>
                                    <p:anim calcmode="lin" valueType="num">
                                      <p:cBhvr>
                                        <p:cTn id="38" dur="1000" fill="hold"/>
                                        <p:tgtEl>
                                          <p:spTgt spid="6">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6">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diamond(in)">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47</a:t>
            </a:fld>
            <a:endParaRPr lang="en-IN"/>
          </a:p>
        </p:txBody>
      </p:sp>
      <p:sp>
        <p:nvSpPr>
          <p:cNvPr id="5" name="Rectangle 2"/>
          <p:cNvSpPr txBox="1">
            <a:spLocks noChangeArrowheads="1"/>
          </p:cNvSpPr>
          <p:nvPr/>
        </p:nvSpPr>
        <p:spPr>
          <a:xfrm>
            <a:off x="685799" y="152400"/>
            <a:ext cx="9400735" cy="621323"/>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dirty="0"/>
              <a:t>GRUBLER’S CRITERION </a:t>
            </a:r>
          </a:p>
        </p:txBody>
      </p:sp>
      <p:sp>
        <p:nvSpPr>
          <p:cNvPr id="6" name="Rectangle 3"/>
          <p:cNvSpPr txBox="1">
            <a:spLocks noChangeArrowheads="1"/>
          </p:cNvSpPr>
          <p:nvPr/>
        </p:nvSpPr>
        <p:spPr>
          <a:xfrm>
            <a:off x="634218" y="1090563"/>
            <a:ext cx="10668000" cy="92026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The </a:t>
            </a:r>
            <a:r>
              <a:rPr lang="en-US" altLang="en-US" dirty="0" err="1"/>
              <a:t>Grubler’s</a:t>
            </a:r>
            <a:r>
              <a:rPr lang="en-US" altLang="en-US" dirty="0"/>
              <a:t> mobility equation for a planar mechanism is </a:t>
            </a:r>
          </a:p>
        </p:txBody>
      </p:sp>
      <p:sp>
        <p:nvSpPr>
          <p:cNvPr id="7" name="Text Box 4"/>
          <p:cNvSpPr txBox="1">
            <a:spLocks noChangeArrowheads="1"/>
          </p:cNvSpPr>
          <p:nvPr/>
        </p:nvSpPr>
        <p:spPr bwMode="auto">
          <a:xfrm>
            <a:off x="3581399" y="1631582"/>
            <a:ext cx="4773637" cy="516987"/>
          </a:xfrm>
          <a:prstGeom prst="rect">
            <a:avLst/>
          </a:prstGeom>
          <a:solidFill>
            <a:srgbClr val="FFFF00"/>
          </a:solidFill>
          <a:ln w="952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r>
              <a:rPr lang="en-US" altLang="en-US" sz="2400" b="1" dirty="0">
                <a:latin typeface="Georgia" panose="02040502050405020303" pitchFamily="18" charset="0"/>
              </a:rPr>
              <a:t>F = 3 (l - 1) - 2j</a:t>
            </a:r>
            <a:r>
              <a:rPr lang="en-US" altLang="en-US" sz="2400" b="1" baseline="-25000" dirty="0">
                <a:latin typeface="Georgia" panose="02040502050405020303" pitchFamily="18" charset="0"/>
              </a:rPr>
              <a:t>1</a:t>
            </a:r>
            <a:r>
              <a:rPr lang="en-US" altLang="en-US" sz="2400" b="1" dirty="0">
                <a:latin typeface="Georgia" panose="02040502050405020303" pitchFamily="18" charset="0"/>
              </a:rPr>
              <a:t> – j</a:t>
            </a:r>
            <a:r>
              <a:rPr lang="en-US" altLang="en-US" sz="2400" b="1" baseline="-25000" dirty="0">
                <a:latin typeface="Georgia" panose="02040502050405020303" pitchFamily="18" charset="0"/>
              </a:rPr>
              <a:t>2</a:t>
            </a:r>
            <a:r>
              <a:rPr lang="en-US" altLang="en-US" sz="2400" b="1" dirty="0">
                <a:latin typeface="Georgia" panose="02040502050405020303" pitchFamily="18" charset="0"/>
              </a:rPr>
              <a:t> </a:t>
            </a:r>
            <a:endParaRPr lang="en-US" altLang="en-US" sz="2400" dirty="0"/>
          </a:p>
        </p:txBody>
      </p:sp>
      <p:sp>
        <p:nvSpPr>
          <p:cNvPr id="8" name="Rectangle 3"/>
          <p:cNvSpPr txBox="1">
            <a:spLocks noChangeArrowheads="1"/>
          </p:cNvSpPr>
          <p:nvPr/>
        </p:nvSpPr>
        <p:spPr>
          <a:xfrm>
            <a:off x="766687" y="2157362"/>
            <a:ext cx="10979835" cy="438155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altLang="en-US" sz="2400" dirty="0"/>
              <a:t>Where,</a:t>
            </a:r>
          </a:p>
          <a:p>
            <a:pPr marL="0" indent="0">
              <a:lnSpc>
                <a:spcPct val="80000"/>
              </a:lnSpc>
              <a:buNone/>
            </a:pPr>
            <a:r>
              <a:rPr lang="en-US" altLang="en-US" sz="2400" dirty="0"/>
              <a:t>F = mobility of number of degrees of freedom</a:t>
            </a:r>
          </a:p>
          <a:p>
            <a:pPr marL="0" indent="0">
              <a:lnSpc>
                <a:spcPct val="80000"/>
              </a:lnSpc>
              <a:buNone/>
            </a:pPr>
            <a:r>
              <a:rPr lang="en-US" altLang="en-US" sz="2400" dirty="0"/>
              <a:t>l = number of links including frame</a:t>
            </a:r>
          </a:p>
          <a:p>
            <a:pPr marL="0" indent="0">
              <a:lnSpc>
                <a:spcPct val="80000"/>
              </a:lnSpc>
              <a:buNone/>
            </a:pPr>
            <a:r>
              <a:rPr lang="en-US" altLang="en-US" sz="2400" dirty="0">
                <a:latin typeface="Georgia" panose="02040502050405020303" pitchFamily="18" charset="0"/>
              </a:rPr>
              <a:t>j</a:t>
            </a:r>
            <a:r>
              <a:rPr lang="en-US" altLang="en-US" sz="2400" baseline="-25000" dirty="0">
                <a:latin typeface="Georgia" panose="02040502050405020303" pitchFamily="18" charset="0"/>
              </a:rPr>
              <a:t>1</a:t>
            </a:r>
            <a:r>
              <a:rPr lang="en-US" altLang="en-US" sz="2400" dirty="0"/>
              <a:t> = joints with single (one) degree of freedom (lower pairs or binary joints)</a:t>
            </a:r>
          </a:p>
          <a:p>
            <a:pPr marL="0" indent="0">
              <a:lnSpc>
                <a:spcPct val="80000"/>
              </a:lnSpc>
              <a:buNone/>
            </a:pPr>
            <a:r>
              <a:rPr lang="en-US" altLang="en-US" sz="2400" dirty="0">
                <a:latin typeface="Georgia" panose="02040502050405020303" pitchFamily="18" charset="0"/>
              </a:rPr>
              <a:t>j</a:t>
            </a:r>
            <a:r>
              <a:rPr lang="en-US" altLang="en-US" sz="2400" baseline="-25000" dirty="0">
                <a:latin typeface="Georgia" panose="02040502050405020303" pitchFamily="18" charset="0"/>
              </a:rPr>
              <a:t>2</a:t>
            </a:r>
            <a:r>
              <a:rPr lang="en-US" altLang="en-US" sz="2400" dirty="0"/>
              <a:t> = joints with two degrees of freedom (higher pairs)</a:t>
            </a:r>
          </a:p>
          <a:p>
            <a:pPr marL="0" indent="0">
              <a:lnSpc>
                <a:spcPct val="80000"/>
              </a:lnSpc>
              <a:buNone/>
            </a:pPr>
            <a:r>
              <a:rPr lang="en-US" altLang="en-US" sz="2400" dirty="0"/>
              <a:t>F &gt; 0, results a mechanism with F degrees of freedom</a:t>
            </a:r>
          </a:p>
          <a:p>
            <a:pPr marL="0" indent="0">
              <a:lnSpc>
                <a:spcPct val="80000"/>
              </a:lnSpc>
              <a:buNone/>
            </a:pPr>
            <a:r>
              <a:rPr lang="en-US" altLang="en-US" sz="2400" dirty="0"/>
              <a:t>F = 0, results in a statically determinate structure</a:t>
            </a:r>
          </a:p>
          <a:p>
            <a:pPr marL="0" indent="0">
              <a:lnSpc>
                <a:spcPct val="80000"/>
              </a:lnSpc>
              <a:buNone/>
            </a:pPr>
            <a:r>
              <a:rPr lang="en-US" altLang="en-US" sz="2400" dirty="0"/>
              <a:t>F &lt; 0, results in a statically indeterminate structure</a:t>
            </a:r>
          </a:p>
          <a:p>
            <a:pPr>
              <a:lnSpc>
                <a:spcPct val="80000"/>
              </a:lnSpc>
              <a:buFontTx/>
              <a:buNone/>
            </a:pPr>
            <a:r>
              <a:rPr lang="en-US" altLang="en-US" sz="2400" dirty="0"/>
              <a:t>	</a:t>
            </a:r>
          </a:p>
          <a:p>
            <a:pPr>
              <a:lnSpc>
                <a:spcPct val="80000"/>
              </a:lnSpc>
              <a:buFontTx/>
              <a:buNone/>
            </a:pPr>
            <a:r>
              <a:rPr lang="en-US" altLang="en-US" sz="2400" dirty="0"/>
              <a:t>A joint connecting l links at a single point must be counted as (l-1) joints.</a:t>
            </a:r>
          </a:p>
        </p:txBody>
      </p:sp>
    </p:spTree>
    <p:extLst>
      <p:ext uri="{BB962C8B-B14F-4D97-AF65-F5344CB8AC3E}">
        <p14:creationId xmlns:p14="http://schemas.microsoft.com/office/powerpoint/2010/main" xmlns="" val="6691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
                                        <p:tgtEl>
                                          <p:spTgt spid="6">
                                            <p:txEl>
                                              <p:pRg st="0" end="0"/>
                                            </p:txEl>
                                          </p:spTgt>
                                        </p:tgtEl>
                                      </p:cBhvr>
                                    </p:animEffect>
                                    <p:anim calcmode="lin" valueType="num">
                                      <p:cBhvr>
                                        <p:cTn id="8"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6">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to="" calcmode="lin" valueType="num">
                                      <p:cBhvr>
                                        <p:cTn id="23" dur="1" fill="hold"/>
                                        <p:tgtEl>
                                          <p:spTgt spid="8">
                                            <p:txEl>
                                              <p:pRg st="0" end="0"/>
                                            </p:txEl>
                                          </p:spTgt>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to="" calcmode="lin" valueType="num">
                                      <p:cBhvr>
                                        <p:cTn id="28" dur="1" fill="hold"/>
                                        <p:tgtEl>
                                          <p:spTgt spid="8">
                                            <p:txEl>
                                              <p:pRg st="1" end="1"/>
                                            </p:txEl>
                                          </p:spTgt>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 to="" calcmode="lin" valueType="num">
                                      <p:cBhvr>
                                        <p:cTn id="33" dur="1" fill="hold"/>
                                        <p:tgtEl>
                                          <p:spTgt spid="8">
                                            <p:txEl>
                                              <p:pRg st="2" end="2"/>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24" presetClass="entr" presetSubtype="0" fill="hold" grpId="0"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 to="" calcmode="lin" valueType="num">
                                      <p:cBhvr>
                                        <p:cTn id="38" dur="1" fill="hold"/>
                                        <p:tgtEl>
                                          <p:spTgt spid="8">
                                            <p:txEl>
                                              <p:pRg st="3" end="3"/>
                                            </p:txEl>
                                          </p:spTgt>
                                        </p:tgtEl>
                                        <p:attrNameLst>
                                          <p:attrName/>
                                        </p:attrNameLst>
                                      </p:cBhvr>
                                    </p:anim>
                                  </p:childTnLst>
                                </p:cTn>
                              </p:par>
                            </p:childTnLst>
                          </p:cTn>
                        </p:par>
                      </p:childTnLst>
                    </p:cTn>
                  </p:par>
                  <p:par>
                    <p:cTn id="39" fill="hold">
                      <p:stCondLst>
                        <p:cond delay="indefinite"/>
                      </p:stCondLst>
                      <p:childTnLst>
                        <p:par>
                          <p:cTn id="40" fill="hold">
                            <p:stCondLst>
                              <p:cond delay="0"/>
                            </p:stCondLst>
                            <p:childTnLst>
                              <p:par>
                                <p:cTn id="41" presetID="24" presetClass="entr" presetSubtype="0" fill="hold" grpId="0"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 to="" calcmode="lin" valueType="num">
                                      <p:cBhvr>
                                        <p:cTn id="43" dur="1" fill="hold"/>
                                        <p:tgtEl>
                                          <p:spTgt spid="8">
                                            <p:txEl>
                                              <p:pRg st="4" end="4"/>
                                            </p:txEl>
                                          </p:spTgt>
                                        </p:tgtEl>
                                        <p:attrNameLst>
                                          <p:attrName/>
                                        </p:attrNameLst>
                                      </p:cBhvr>
                                    </p:anim>
                                  </p:childTnLst>
                                </p:cTn>
                              </p:par>
                            </p:childTnLst>
                          </p:cTn>
                        </p:par>
                      </p:childTnLst>
                    </p:cTn>
                  </p:par>
                  <p:par>
                    <p:cTn id="44" fill="hold">
                      <p:stCondLst>
                        <p:cond delay="indefinite"/>
                      </p:stCondLst>
                      <p:childTnLst>
                        <p:par>
                          <p:cTn id="45" fill="hold">
                            <p:stCondLst>
                              <p:cond delay="0"/>
                            </p:stCondLst>
                            <p:childTnLst>
                              <p:par>
                                <p:cTn id="46" presetID="24" presetClass="entr" presetSubtype="0" fill="hold" grpId="0" nodeType="clickEffect">
                                  <p:stCondLst>
                                    <p:cond delay="0"/>
                                  </p:stCondLst>
                                  <p:childTnLst>
                                    <p:set>
                                      <p:cBhvr>
                                        <p:cTn id="47" dur="1" fill="hold">
                                          <p:stCondLst>
                                            <p:cond delay="0"/>
                                          </p:stCondLst>
                                        </p:cTn>
                                        <p:tgtEl>
                                          <p:spTgt spid="8">
                                            <p:txEl>
                                              <p:pRg st="5" end="5"/>
                                            </p:txEl>
                                          </p:spTgt>
                                        </p:tgtEl>
                                        <p:attrNameLst>
                                          <p:attrName>style.visibility</p:attrName>
                                        </p:attrNameLst>
                                      </p:cBhvr>
                                      <p:to>
                                        <p:strVal val="visible"/>
                                      </p:to>
                                    </p:set>
                                    <p:anim to="" calcmode="lin" valueType="num">
                                      <p:cBhvr>
                                        <p:cTn id="48" dur="1" fill="hold"/>
                                        <p:tgtEl>
                                          <p:spTgt spid="8">
                                            <p:txEl>
                                              <p:pRg st="5" end="5"/>
                                            </p:txEl>
                                          </p:spTgt>
                                        </p:tgtEl>
                                        <p:attrNameLst>
                                          <p:attrName/>
                                        </p:attrNameLst>
                                      </p:cBhvr>
                                    </p:anim>
                                  </p:childTnLst>
                                </p:cTn>
                              </p:par>
                            </p:childTnLst>
                          </p:cTn>
                        </p:par>
                      </p:childTnLst>
                    </p:cTn>
                  </p:par>
                  <p:par>
                    <p:cTn id="49" fill="hold">
                      <p:stCondLst>
                        <p:cond delay="indefinite"/>
                      </p:stCondLst>
                      <p:childTnLst>
                        <p:par>
                          <p:cTn id="50" fill="hold">
                            <p:stCondLst>
                              <p:cond delay="0"/>
                            </p:stCondLst>
                            <p:childTnLst>
                              <p:par>
                                <p:cTn id="51" presetID="24" presetClass="entr" presetSubtype="0" fill="hold" grpId="0" nodeType="click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anim to="" calcmode="lin" valueType="num">
                                      <p:cBhvr>
                                        <p:cTn id="53" dur="1" fill="hold"/>
                                        <p:tgtEl>
                                          <p:spTgt spid="8">
                                            <p:txEl>
                                              <p:pRg st="6" end="6"/>
                                            </p:txEl>
                                          </p:spTgt>
                                        </p:tgtEl>
                                        <p:attrNameLst>
                                          <p:attrName/>
                                        </p:attrNameLst>
                                      </p:cBhvr>
                                    </p:anim>
                                  </p:childTnLst>
                                </p:cTn>
                              </p:par>
                            </p:childTnLst>
                          </p:cTn>
                        </p:par>
                      </p:childTnLst>
                    </p:cTn>
                  </p:par>
                  <p:par>
                    <p:cTn id="54" fill="hold">
                      <p:stCondLst>
                        <p:cond delay="indefinite"/>
                      </p:stCondLst>
                      <p:childTnLst>
                        <p:par>
                          <p:cTn id="55" fill="hold">
                            <p:stCondLst>
                              <p:cond delay="0"/>
                            </p:stCondLst>
                            <p:childTnLst>
                              <p:par>
                                <p:cTn id="56" presetID="24" presetClass="entr" presetSubtype="0" fill="hold" grpId="0" nodeType="clickEffect">
                                  <p:stCondLst>
                                    <p:cond delay="0"/>
                                  </p:stCondLst>
                                  <p:childTnLst>
                                    <p:set>
                                      <p:cBhvr>
                                        <p:cTn id="57" dur="1" fill="hold">
                                          <p:stCondLst>
                                            <p:cond delay="0"/>
                                          </p:stCondLst>
                                        </p:cTn>
                                        <p:tgtEl>
                                          <p:spTgt spid="8">
                                            <p:txEl>
                                              <p:pRg st="7" end="7"/>
                                            </p:txEl>
                                          </p:spTgt>
                                        </p:tgtEl>
                                        <p:attrNameLst>
                                          <p:attrName>style.visibility</p:attrName>
                                        </p:attrNameLst>
                                      </p:cBhvr>
                                      <p:to>
                                        <p:strVal val="visible"/>
                                      </p:to>
                                    </p:set>
                                    <p:anim to="" calcmode="lin" valueType="num">
                                      <p:cBhvr>
                                        <p:cTn id="58" dur="1" fill="hold"/>
                                        <p:tgtEl>
                                          <p:spTgt spid="8">
                                            <p:txEl>
                                              <p:pRg st="7" end="7"/>
                                            </p:txEl>
                                          </p:spTgt>
                                        </p:tgtEl>
                                        <p:attrNameLst>
                                          <p:attrName/>
                                        </p:attrNameLst>
                                      </p:cBhvr>
                                    </p:anim>
                                  </p:childTnLst>
                                </p:cTn>
                              </p:par>
                            </p:childTnLst>
                          </p:cTn>
                        </p:par>
                      </p:childTnLst>
                    </p:cTn>
                  </p:par>
                  <p:par>
                    <p:cTn id="59" fill="hold">
                      <p:stCondLst>
                        <p:cond delay="indefinite"/>
                      </p:stCondLst>
                      <p:childTnLst>
                        <p:par>
                          <p:cTn id="60" fill="hold">
                            <p:stCondLst>
                              <p:cond delay="0"/>
                            </p:stCondLst>
                            <p:childTnLst>
                              <p:par>
                                <p:cTn id="61" presetID="24" presetClass="entr" presetSubtype="0" fill="hold" grpId="0" nodeType="clickEffect">
                                  <p:stCondLst>
                                    <p:cond delay="0"/>
                                  </p:stCondLst>
                                  <p:childTnLst>
                                    <p:set>
                                      <p:cBhvr>
                                        <p:cTn id="62" dur="1" fill="hold">
                                          <p:stCondLst>
                                            <p:cond delay="0"/>
                                          </p:stCondLst>
                                        </p:cTn>
                                        <p:tgtEl>
                                          <p:spTgt spid="8">
                                            <p:txEl>
                                              <p:pRg st="8" end="8"/>
                                            </p:txEl>
                                          </p:spTgt>
                                        </p:tgtEl>
                                        <p:attrNameLst>
                                          <p:attrName>style.visibility</p:attrName>
                                        </p:attrNameLst>
                                      </p:cBhvr>
                                      <p:to>
                                        <p:strVal val="visible"/>
                                      </p:to>
                                    </p:set>
                                    <p:anim to="" calcmode="lin" valueType="num">
                                      <p:cBhvr>
                                        <p:cTn id="63" dur="1" fill="hold"/>
                                        <p:tgtEl>
                                          <p:spTgt spid="8">
                                            <p:txEl>
                                              <p:pRg st="8" end="8"/>
                                            </p:txEl>
                                          </p:spTgt>
                                        </p:tgtEl>
                                        <p:attrNameLst>
                                          <p:attrName/>
                                        </p:attrNameLst>
                                      </p:cBhvr>
                                    </p:anim>
                                  </p:childTnLst>
                                </p:cTn>
                              </p:par>
                            </p:childTnLst>
                          </p:cTn>
                        </p:par>
                      </p:childTnLst>
                    </p:cTn>
                  </p:par>
                  <p:par>
                    <p:cTn id="64" fill="hold">
                      <p:stCondLst>
                        <p:cond delay="indefinite"/>
                      </p:stCondLst>
                      <p:childTnLst>
                        <p:par>
                          <p:cTn id="65" fill="hold">
                            <p:stCondLst>
                              <p:cond delay="0"/>
                            </p:stCondLst>
                            <p:childTnLst>
                              <p:par>
                                <p:cTn id="66" presetID="24" presetClass="entr" presetSubtype="0" fill="hold" grpId="0" nodeType="clickEffect">
                                  <p:stCondLst>
                                    <p:cond delay="0"/>
                                  </p:stCondLst>
                                  <p:childTnLst>
                                    <p:set>
                                      <p:cBhvr>
                                        <p:cTn id="67" dur="1" fill="hold">
                                          <p:stCondLst>
                                            <p:cond delay="0"/>
                                          </p:stCondLst>
                                        </p:cTn>
                                        <p:tgtEl>
                                          <p:spTgt spid="8">
                                            <p:txEl>
                                              <p:pRg st="9" end="9"/>
                                            </p:txEl>
                                          </p:spTgt>
                                        </p:tgtEl>
                                        <p:attrNameLst>
                                          <p:attrName>style.visibility</p:attrName>
                                        </p:attrNameLst>
                                      </p:cBhvr>
                                      <p:to>
                                        <p:strVal val="visible"/>
                                      </p:to>
                                    </p:set>
                                    <p:anim to="" calcmode="lin" valueType="num">
                                      <p:cBhvr>
                                        <p:cTn id="68" dur="1" fill="hold"/>
                                        <p:tgtEl>
                                          <p:spTgt spid="8">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48</a:t>
            </a:fld>
            <a:endParaRPr lang="en-IN" dirty="0"/>
          </a:p>
        </p:txBody>
      </p:sp>
      <p:sp>
        <p:nvSpPr>
          <p:cNvPr id="5" name="Rectangle 2"/>
          <p:cNvSpPr txBox="1">
            <a:spLocks noChangeArrowheads="1"/>
          </p:cNvSpPr>
          <p:nvPr/>
        </p:nvSpPr>
        <p:spPr>
          <a:xfrm>
            <a:off x="685800" y="152400"/>
            <a:ext cx="10668000" cy="846406"/>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t>Examples: </a:t>
            </a:r>
            <a:r>
              <a:rPr lang="en-US" altLang="en-US" sz="3600" dirty="0"/>
              <a:t>(mechanisms with lower pairs)</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28700" y="1412631"/>
            <a:ext cx="25527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216030" y="3888619"/>
            <a:ext cx="3987540" cy="2308324"/>
          </a:xfrm>
          <a:prstGeom prst="rect">
            <a:avLst/>
          </a:prstGeom>
        </p:spPr>
        <p:txBody>
          <a:bodyPr wrap="square">
            <a:spAutoFit/>
          </a:bodyPr>
          <a:lstStyle/>
          <a:p>
            <a:pPr algn="just" defTabSz="914400" fontAlgn="base">
              <a:spcBef>
                <a:spcPct val="0"/>
              </a:spcBef>
              <a:spcAft>
                <a:spcPct val="0"/>
              </a:spcAft>
            </a:pPr>
            <a:r>
              <a:rPr lang="en-US" altLang="en-US" b="1" dirty="0">
                <a:latin typeface="Georgia" panose="02040502050405020303" pitchFamily="18" charset="0"/>
              </a:rPr>
              <a:t>F = 3 (l - 1) - 2j</a:t>
            </a:r>
            <a:r>
              <a:rPr lang="en-US" altLang="en-US" b="1" baseline="-25000" dirty="0">
                <a:latin typeface="Georgia" panose="02040502050405020303" pitchFamily="18" charset="0"/>
              </a:rPr>
              <a:t>1</a:t>
            </a:r>
            <a:r>
              <a:rPr lang="en-US" altLang="en-US" b="1" dirty="0">
                <a:latin typeface="Georgia" panose="02040502050405020303" pitchFamily="18" charset="0"/>
              </a:rPr>
              <a:t> – j</a:t>
            </a:r>
            <a:r>
              <a:rPr lang="en-US" altLang="en-US" b="1" baseline="-25000" dirty="0">
                <a:latin typeface="Georgia" panose="02040502050405020303" pitchFamily="18" charset="0"/>
              </a:rPr>
              <a:t>2</a:t>
            </a:r>
            <a:r>
              <a:rPr lang="en-US" altLang="en-US" b="1" dirty="0">
                <a:latin typeface="Georgia" panose="02040502050405020303" pitchFamily="18" charset="0"/>
              </a:rPr>
              <a:t> </a:t>
            </a:r>
            <a:endParaRPr lang="en-US" altLang="en-US" dirty="0"/>
          </a:p>
          <a:p>
            <a:pPr lvl="0" algn="just" defTabSz="914400" fontAlgn="base">
              <a:spcBef>
                <a:spcPct val="0"/>
              </a:spcBef>
              <a:spcAft>
                <a:spcPct val="0"/>
              </a:spcAft>
            </a:pPr>
            <a:r>
              <a:rPr lang="en-US" dirty="0">
                <a:latin typeface="Georgia" pitchFamily="18" charset="0"/>
                <a:cs typeface="Times New Roman" pitchFamily="18" charset="0"/>
              </a:rPr>
              <a:t>l=3</a:t>
            </a:r>
          </a:p>
          <a:p>
            <a:pPr lvl="0" algn="just" defTabSz="914400" fontAlgn="base">
              <a:spcBef>
                <a:spcPct val="0"/>
              </a:spcBef>
              <a:spcAft>
                <a:spcPct val="0"/>
              </a:spcAft>
            </a:pPr>
            <a:r>
              <a:rPr lang="en-US" dirty="0">
                <a:latin typeface="Georgia" pitchFamily="18" charset="0"/>
                <a:cs typeface="Times New Roman" pitchFamily="18" charset="0"/>
              </a:rPr>
              <a:t>j1=3</a:t>
            </a:r>
          </a:p>
          <a:p>
            <a:pPr lvl="0" algn="just" defTabSz="914400" fontAlgn="base">
              <a:spcBef>
                <a:spcPct val="0"/>
              </a:spcBef>
              <a:spcAft>
                <a:spcPct val="0"/>
              </a:spcAft>
            </a:pPr>
            <a:r>
              <a:rPr lang="en-US" dirty="0">
                <a:latin typeface="Georgia" pitchFamily="18" charset="0"/>
                <a:cs typeface="Times New Roman" pitchFamily="18" charset="0"/>
              </a:rPr>
              <a:t>j2=0</a:t>
            </a:r>
          </a:p>
          <a:p>
            <a:pPr lvl="0" defTabSz="914400" fontAlgn="base">
              <a:spcBef>
                <a:spcPct val="0"/>
              </a:spcBef>
              <a:spcAft>
                <a:spcPct val="0"/>
              </a:spcAft>
            </a:pPr>
            <a:r>
              <a:rPr lang="en-US" dirty="0">
                <a:latin typeface="Georgia" pitchFamily="18" charset="0"/>
                <a:cs typeface="Times New Roman" pitchFamily="18" charset="0"/>
              </a:rPr>
              <a:t>F = 3 (3 - 1) - 2 × 3 – 0 </a:t>
            </a:r>
          </a:p>
          <a:p>
            <a:pPr lvl="0" defTabSz="914400" fontAlgn="base">
              <a:spcBef>
                <a:spcPct val="0"/>
              </a:spcBef>
              <a:spcAft>
                <a:spcPct val="0"/>
              </a:spcAft>
            </a:pPr>
            <a:r>
              <a:rPr lang="en-US" dirty="0">
                <a:latin typeface="Georgia" pitchFamily="18" charset="0"/>
                <a:cs typeface="Times New Roman" pitchFamily="18" charset="0"/>
              </a:rPr>
              <a:t>F=0</a:t>
            </a:r>
          </a:p>
          <a:p>
            <a:pPr lvl="0" defTabSz="914400" fontAlgn="base">
              <a:spcBef>
                <a:spcPct val="0"/>
              </a:spcBef>
              <a:spcAft>
                <a:spcPct val="0"/>
              </a:spcAft>
            </a:pPr>
            <a:r>
              <a:rPr lang="en-US" dirty="0">
                <a:latin typeface="Georgia" pitchFamily="18" charset="0"/>
                <a:cs typeface="Times New Roman" pitchFamily="18" charset="0"/>
              </a:rPr>
              <a:t>Therefore statically determinate structure</a:t>
            </a:r>
            <a:endParaRPr lang="en-US" dirty="0">
              <a:latin typeface="Arial"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xmlns="" val="2633422619"/>
              </p:ext>
            </p:extLst>
          </p:nvPr>
        </p:nvGraphicFramePr>
        <p:xfrm>
          <a:off x="4369191" y="1412631"/>
          <a:ext cx="2286000" cy="1824038"/>
        </p:xfrm>
        <a:graphic>
          <a:graphicData uri="http://schemas.openxmlformats.org/presentationml/2006/ole">
            <p:oleObj spid="_x0000_s27821" r:id="rId4" imgW="2209680" imgH="1762200" progId="">
              <p:embed/>
            </p:oleObj>
          </a:graphicData>
        </a:graphic>
      </p:graphicFrame>
      <p:sp>
        <p:nvSpPr>
          <p:cNvPr id="9" name="Rectangle 8"/>
          <p:cNvSpPr/>
          <p:nvPr/>
        </p:nvSpPr>
        <p:spPr>
          <a:xfrm>
            <a:off x="4165860" y="3888619"/>
            <a:ext cx="3987540" cy="2308324"/>
          </a:xfrm>
          <a:prstGeom prst="rect">
            <a:avLst/>
          </a:prstGeom>
        </p:spPr>
        <p:txBody>
          <a:bodyPr wrap="square">
            <a:spAutoFit/>
          </a:bodyPr>
          <a:lstStyle/>
          <a:p>
            <a:pPr algn="just" defTabSz="914400" fontAlgn="base">
              <a:spcBef>
                <a:spcPct val="0"/>
              </a:spcBef>
              <a:spcAft>
                <a:spcPct val="0"/>
              </a:spcAft>
            </a:pPr>
            <a:r>
              <a:rPr lang="en-US" altLang="en-US" b="1" dirty="0">
                <a:latin typeface="Georgia" panose="02040502050405020303" pitchFamily="18" charset="0"/>
              </a:rPr>
              <a:t>F = 3 (l - 1) - 2j</a:t>
            </a:r>
            <a:r>
              <a:rPr lang="en-US" altLang="en-US" b="1" baseline="-25000" dirty="0">
                <a:latin typeface="Georgia" panose="02040502050405020303" pitchFamily="18" charset="0"/>
              </a:rPr>
              <a:t>1</a:t>
            </a:r>
            <a:r>
              <a:rPr lang="en-US" altLang="en-US" b="1" dirty="0">
                <a:latin typeface="Georgia" panose="02040502050405020303" pitchFamily="18" charset="0"/>
              </a:rPr>
              <a:t> – j</a:t>
            </a:r>
            <a:r>
              <a:rPr lang="en-US" altLang="en-US" b="1" baseline="-25000" dirty="0">
                <a:latin typeface="Georgia" panose="02040502050405020303" pitchFamily="18" charset="0"/>
              </a:rPr>
              <a:t>2</a:t>
            </a:r>
            <a:r>
              <a:rPr lang="en-US" altLang="en-US" b="1" dirty="0">
                <a:latin typeface="Georgia" panose="02040502050405020303" pitchFamily="18" charset="0"/>
              </a:rPr>
              <a:t> </a:t>
            </a:r>
            <a:endParaRPr lang="en-US" altLang="en-US" dirty="0"/>
          </a:p>
          <a:p>
            <a:pPr lvl="0" algn="just" defTabSz="914400" fontAlgn="base">
              <a:spcBef>
                <a:spcPct val="0"/>
              </a:spcBef>
              <a:spcAft>
                <a:spcPct val="0"/>
              </a:spcAft>
            </a:pPr>
            <a:r>
              <a:rPr lang="en-US" dirty="0">
                <a:latin typeface="Georgia" pitchFamily="18" charset="0"/>
                <a:cs typeface="Times New Roman" pitchFamily="18" charset="0"/>
              </a:rPr>
              <a:t>l=5</a:t>
            </a:r>
          </a:p>
          <a:p>
            <a:pPr lvl="0" algn="just" defTabSz="914400" fontAlgn="base">
              <a:spcBef>
                <a:spcPct val="0"/>
              </a:spcBef>
              <a:spcAft>
                <a:spcPct val="0"/>
              </a:spcAft>
            </a:pPr>
            <a:r>
              <a:rPr lang="en-US" dirty="0">
                <a:latin typeface="Georgia" pitchFamily="18" charset="0"/>
                <a:cs typeface="Times New Roman" pitchFamily="18" charset="0"/>
              </a:rPr>
              <a:t>j1=5</a:t>
            </a:r>
          </a:p>
          <a:p>
            <a:pPr lvl="0" algn="just" defTabSz="914400" fontAlgn="base">
              <a:spcBef>
                <a:spcPct val="0"/>
              </a:spcBef>
              <a:spcAft>
                <a:spcPct val="0"/>
              </a:spcAft>
            </a:pPr>
            <a:r>
              <a:rPr lang="en-US" dirty="0">
                <a:latin typeface="Georgia" pitchFamily="18" charset="0"/>
                <a:cs typeface="Times New Roman" pitchFamily="18" charset="0"/>
              </a:rPr>
              <a:t>j2=0</a:t>
            </a:r>
          </a:p>
          <a:p>
            <a:pPr lvl="0" defTabSz="914400" fontAlgn="base">
              <a:spcBef>
                <a:spcPct val="0"/>
              </a:spcBef>
              <a:spcAft>
                <a:spcPct val="0"/>
              </a:spcAft>
            </a:pPr>
            <a:r>
              <a:rPr lang="en-US" dirty="0">
                <a:latin typeface="Georgia" pitchFamily="18" charset="0"/>
                <a:cs typeface="Times New Roman" pitchFamily="18" charset="0"/>
              </a:rPr>
              <a:t>F = 3 (5 - 1) - 2 × 5 – 0 </a:t>
            </a:r>
          </a:p>
          <a:p>
            <a:pPr lvl="0" defTabSz="914400" fontAlgn="base">
              <a:spcBef>
                <a:spcPct val="0"/>
              </a:spcBef>
              <a:spcAft>
                <a:spcPct val="0"/>
              </a:spcAft>
            </a:pPr>
            <a:r>
              <a:rPr lang="en-US" dirty="0">
                <a:latin typeface="Georgia" pitchFamily="18" charset="0"/>
                <a:cs typeface="Times New Roman" pitchFamily="18" charset="0"/>
              </a:rPr>
              <a:t>F=2</a:t>
            </a:r>
          </a:p>
          <a:p>
            <a:pPr lvl="0" defTabSz="914400" fontAlgn="base">
              <a:spcBef>
                <a:spcPct val="0"/>
              </a:spcBef>
              <a:spcAft>
                <a:spcPct val="0"/>
              </a:spcAft>
            </a:pPr>
            <a:r>
              <a:rPr lang="en-US" dirty="0">
                <a:latin typeface="Georgia" pitchFamily="18" charset="0"/>
                <a:cs typeface="Times New Roman" pitchFamily="18" charset="0"/>
              </a:rPr>
              <a:t>Therefore </a:t>
            </a:r>
            <a:r>
              <a:rPr lang="en-IN" dirty="0">
                <a:latin typeface="Georgia" pitchFamily="18" charset="0"/>
                <a:cs typeface="Times New Roman" pitchFamily="18" charset="0"/>
              </a:rPr>
              <a:t>mechanism with 2 degrees of freedom</a:t>
            </a:r>
            <a:endParaRPr lang="en-US" dirty="0">
              <a:latin typeface="Arial" charset="0"/>
            </a:endParaRPr>
          </a:p>
        </p:txBody>
      </p:sp>
      <p:graphicFrame>
        <p:nvGraphicFramePr>
          <p:cNvPr id="10" name="Object 11"/>
          <p:cNvGraphicFramePr>
            <a:graphicFrameLocks noChangeAspect="1"/>
          </p:cNvGraphicFramePr>
          <p:nvPr>
            <p:extLst>
              <p:ext uri="{D42A27DB-BD31-4B8C-83A1-F6EECF244321}">
                <p14:modId xmlns:p14="http://schemas.microsoft.com/office/powerpoint/2010/main" xmlns="" val="1988086295"/>
              </p:ext>
            </p:extLst>
          </p:nvPr>
        </p:nvGraphicFramePr>
        <p:xfrm>
          <a:off x="8887998" y="1426919"/>
          <a:ext cx="2466975" cy="1809750"/>
        </p:xfrm>
        <a:graphic>
          <a:graphicData uri="http://schemas.openxmlformats.org/presentationml/2006/ole">
            <p:oleObj spid="_x0000_s27822" r:id="rId5" imgW="2133720" imgH="1571760" progId="">
              <p:embed/>
            </p:oleObj>
          </a:graphicData>
        </a:graphic>
      </p:graphicFrame>
      <p:sp>
        <p:nvSpPr>
          <p:cNvPr id="11" name="Rectangle 10"/>
          <p:cNvSpPr/>
          <p:nvPr/>
        </p:nvSpPr>
        <p:spPr>
          <a:xfrm>
            <a:off x="8204460" y="3888619"/>
            <a:ext cx="3987540" cy="2308324"/>
          </a:xfrm>
          <a:prstGeom prst="rect">
            <a:avLst/>
          </a:prstGeom>
        </p:spPr>
        <p:txBody>
          <a:bodyPr wrap="square">
            <a:spAutoFit/>
          </a:bodyPr>
          <a:lstStyle/>
          <a:p>
            <a:pPr algn="just" defTabSz="914400" fontAlgn="base">
              <a:spcBef>
                <a:spcPct val="0"/>
              </a:spcBef>
              <a:spcAft>
                <a:spcPct val="0"/>
              </a:spcAft>
            </a:pPr>
            <a:r>
              <a:rPr lang="en-US" altLang="en-US" b="1" dirty="0">
                <a:latin typeface="Georgia" panose="02040502050405020303" pitchFamily="18" charset="0"/>
              </a:rPr>
              <a:t>F = 3 (l - 1) - 2j</a:t>
            </a:r>
            <a:r>
              <a:rPr lang="en-US" altLang="en-US" b="1" baseline="-25000" dirty="0">
                <a:latin typeface="Georgia" panose="02040502050405020303" pitchFamily="18" charset="0"/>
              </a:rPr>
              <a:t>1</a:t>
            </a:r>
            <a:r>
              <a:rPr lang="en-US" altLang="en-US" b="1" dirty="0">
                <a:latin typeface="Georgia" panose="02040502050405020303" pitchFamily="18" charset="0"/>
              </a:rPr>
              <a:t> – j</a:t>
            </a:r>
            <a:r>
              <a:rPr lang="en-US" altLang="en-US" b="1" baseline="-25000" dirty="0">
                <a:latin typeface="Georgia" panose="02040502050405020303" pitchFamily="18" charset="0"/>
              </a:rPr>
              <a:t>2</a:t>
            </a:r>
            <a:r>
              <a:rPr lang="en-US" altLang="en-US" b="1" dirty="0">
                <a:latin typeface="Georgia" panose="02040502050405020303" pitchFamily="18" charset="0"/>
              </a:rPr>
              <a:t> </a:t>
            </a:r>
            <a:endParaRPr lang="en-US" altLang="en-US" dirty="0"/>
          </a:p>
          <a:p>
            <a:pPr lvl="0" algn="just" defTabSz="914400" fontAlgn="base">
              <a:spcBef>
                <a:spcPct val="0"/>
              </a:spcBef>
              <a:spcAft>
                <a:spcPct val="0"/>
              </a:spcAft>
            </a:pPr>
            <a:r>
              <a:rPr lang="en-US" dirty="0">
                <a:latin typeface="Georgia" pitchFamily="18" charset="0"/>
                <a:cs typeface="Times New Roman" pitchFamily="18" charset="0"/>
              </a:rPr>
              <a:t>l=6</a:t>
            </a:r>
          </a:p>
          <a:p>
            <a:pPr lvl="0" algn="just" defTabSz="914400" fontAlgn="base">
              <a:spcBef>
                <a:spcPct val="0"/>
              </a:spcBef>
              <a:spcAft>
                <a:spcPct val="0"/>
              </a:spcAft>
            </a:pPr>
            <a:r>
              <a:rPr lang="en-US" dirty="0">
                <a:latin typeface="Georgia" pitchFamily="18" charset="0"/>
                <a:cs typeface="Times New Roman" pitchFamily="18" charset="0"/>
              </a:rPr>
              <a:t>j1=8</a:t>
            </a:r>
          </a:p>
          <a:p>
            <a:pPr lvl="0" algn="just" defTabSz="914400" fontAlgn="base">
              <a:spcBef>
                <a:spcPct val="0"/>
              </a:spcBef>
              <a:spcAft>
                <a:spcPct val="0"/>
              </a:spcAft>
            </a:pPr>
            <a:r>
              <a:rPr lang="en-US" dirty="0">
                <a:latin typeface="Georgia" pitchFamily="18" charset="0"/>
                <a:cs typeface="Times New Roman" pitchFamily="18" charset="0"/>
              </a:rPr>
              <a:t>j2=0</a:t>
            </a:r>
          </a:p>
          <a:p>
            <a:pPr lvl="0" defTabSz="914400" fontAlgn="base">
              <a:spcBef>
                <a:spcPct val="0"/>
              </a:spcBef>
              <a:spcAft>
                <a:spcPct val="0"/>
              </a:spcAft>
            </a:pPr>
            <a:r>
              <a:rPr lang="en-US" dirty="0">
                <a:latin typeface="Georgia" pitchFamily="18" charset="0"/>
                <a:cs typeface="Times New Roman" pitchFamily="18" charset="0"/>
              </a:rPr>
              <a:t>F = 3 (6 - 1) - 2 × 8 – 0 </a:t>
            </a:r>
          </a:p>
          <a:p>
            <a:pPr lvl="0" defTabSz="914400" fontAlgn="base">
              <a:spcBef>
                <a:spcPct val="0"/>
              </a:spcBef>
              <a:spcAft>
                <a:spcPct val="0"/>
              </a:spcAft>
            </a:pPr>
            <a:r>
              <a:rPr lang="en-US" dirty="0">
                <a:latin typeface="Georgia" pitchFamily="18" charset="0"/>
                <a:cs typeface="Times New Roman" pitchFamily="18" charset="0"/>
              </a:rPr>
              <a:t>F=-1</a:t>
            </a:r>
          </a:p>
          <a:p>
            <a:pPr lvl="0" defTabSz="914400" fontAlgn="base">
              <a:spcBef>
                <a:spcPct val="0"/>
              </a:spcBef>
              <a:spcAft>
                <a:spcPct val="0"/>
              </a:spcAft>
            </a:pPr>
            <a:r>
              <a:rPr lang="en-US" dirty="0">
                <a:latin typeface="Georgia" pitchFamily="18" charset="0"/>
                <a:cs typeface="Times New Roman" pitchFamily="18" charset="0"/>
              </a:rPr>
              <a:t>Therefore </a:t>
            </a:r>
            <a:r>
              <a:rPr lang="en-IN" dirty="0">
                <a:latin typeface="Georgia" pitchFamily="18" charset="0"/>
                <a:cs typeface="Times New Roman" pitchFamily="18" charset="0"/>
              </a:rPr>
              <a:t>statically indeterminate structure</a:t>
            </a:r>
            <a:endParaRPr lang="en-US" dirty="0">
              <a:latin typeface="Arial" charset="0"/>
            </a:endParaRPr>
          </a:p>
        </p:txBody>
      </p:sp>
    </p:spTree>
    <p:extLst>
      <p:ext uri="{BB962C8B-B14F-4D97-AF65-F5344CB8AC3E}">
        <p14:creationId xmlns:p14="http://schemas.microsoft.com/office/powerpoint/2010/main" xmlns="" val="33380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500"/>
                                        <p:tgtEl>
                                          <p:spTgt spid="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500"/>
                                        <p:tgtEl>
                                          <p:spTgt spid="7">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0" nodeType="clickEffect">
                                  <p:stCondLst>
                                    <p:cond delay="0"/>
                                  </p:stCondLst>
                                  <p:childTnLst>
                                    <p:animEffect transition="out" filter="blinds(horizontal)">
                                      <p:cBhvr>
                                        <p:cTn id="42" dur="500"/>
                                        <p:tgtEl>
                                          <p:spTgt spid="7">
                                            <p:txEl>
                                              <p:pRg st="0" end="0"/>
                                            </p:txEl>
                                          </p:spTgt>
                                        </p:tgtEl>
                                      </p:cBhvr>
                                    </p:animEffect>
                                    <p:set>
                                      <p:cBhvr>
                                        <p:cTn id="43" dur="1" fill="hold">
                                          <p:stCondLst>
                                            <p:cond delay="499"/>
                                          </p:stCondLst>
                                        </p:cTn>
                                        <p:tgtEl>
                                          <p:spTgt spid="7">
                                            <p:txEl>
                                              <p:pRg st="0" end="0"/>
                                            </p:txEl>
                                          </p:spTgt>
                                        </p:tgtEl>
                                        <p:attrNameLst>
                                          <p:attrName>style.visibility</p:attrName>
                                        </p:attrNameLst>
                                      </p:cBhvr>
                                      <p:to>
                                        <p:strVal val="hidden"/>
                                      </p:to>
                                    </p:set>
                                  </p:childTnLst>
                                </p:cTn>
                              </p:par>
                              <p:par>
                                <p:cTn id="44" presetID="3" presetClass="exit" presetSubtype="10" fill="hold" grpId="0" nodeType="withEffect">
                                  <p:stCondLst>
                                    <p:cond delay="0"/>
                                  </p:stCondLst>
                                  <p:childTnLst>
                                    <p:animEffect transition="out" filter="blinds(horizontal)">
                                      <p:cBhvr>
                                        <p:cTn id="45" dur="500"/>
                                        <p:tgtEl>
                                          <p:spTgt spid="7">
                                            <p:txEl>
                                              <p:pRg st="1" end="1"/>
                                            </p:txEl>
                                          </p:spTgt>
                                        </p:tgtEl>
                                      </p:cBhvr>
                                    </p:animEffect>
                                    <p:set>
                                      <p:cBhvr>
                                        <p:cTn id="46" dur="1" fill="hold">
                                          <p:stCondLst>
                                            <p:cond delay="499"/>
                                          </p:stCondLst>
                                        </p:cTn>
                                        <p:tgtEl>
                                          <p:spTgt spid="7">
                                            <p:txEl>
                                              <p:pRg st="1" end="1"/>
                                            </p:txEl>
                                          </p:spTgt>
                                        </p:tgtEl>
                                        <p:attrNameLst>
                                          <p:attrName>style.visibility</p:attrName>
                                        </p:attrNameLst>
                                      </p:cBhvr>
                                      <p:to>
                                        <p:strVal val="hidden"/>
                                      </p:to>
                                    </p:set>
                                  </p:childTnLst>
                                </p:cTn>
                              </p:par>
                              <p:par>
                                <p:cTn id="47" presetID="3" presetClass="exit" presetSubtype="10" fill="hold" grpId="0" nodeType="withEffect">
                                  <p:stCondLst>
                                    <p:cond delay="0"/>
                                  </p:stCondLst>
                                  <p:childTnLst>
                                    <p:animEffect transition="out" filter="blinds(horizontal)">
                                      <p:cBhvr>
                                        <p:cTn id="48" dur="500"/>
                                        <p:tgtEl>
                                          <p:spTgt spid="7">
                                            <p:txEl>
                                              <p:pRg st="2" end="2"/>
                                            </p:txEl>
                                          </p:spTgt>
                                        </p:tgtEl>
                                      </p:cBhvr>
                                    </p:animEffect>
                                    <p:set>
                                      <p:cBhvr>
                                        <p:cTn id="49" dur="1" fill="hold">
                                          <p:stCondLst>
                                            <p:cond delay="499"/>
                                          </p:stCondLst>
                                        </p:cTn>
                                        <p:tgtEl>
                                          <p:spTgt spid="7">
                                            <p:txEl>
                                              <p:pRg st="2" end="2"/>
                                            </p:txEl>
                                          </p:spTgt>
                                        </p:tgtEl>
                                        <p:attrNameLst>
                                          <p:attrName>style.visibility</p:attrName>
                                        </p:attrNameLst>
                                      </p:cBhvr>
                                      <p:to>
                                        <p:strVal val="hidden"/>
                                      </p:to>
                                    </p:set>
                                  </p:childTnLst>
                                </p:cTn>
                              </p:par>
                              <p:par>
                                <p:cTn id="50" presetID="3" presetClass="exit" presetSubtype="10" fill="hold" grpId="0" nodeType="withEffect">
                                  <p:stCondLst>
                                    <p:cond delay="0"/>
                                  </p:stCondLst>
                                  <p:childTnLst>
                                    <p:animEffect transition="out" filter="blinds(horizontal)">
                                      <p:cBhvr>
                                        <p:cTn id="51" dur="500"/>
                                        <p:tgtEl>
                                          <p:spTgt spid="7">
                                            <p:txEl>
                                              <p:pRg st="3" end="3"/>
                                            </p:txEl>
                                          </p:spTgt>
                                        </p:tgtEl>
                                      </p:cBhvr>
                                    </p:animEffect>
                                    <p:set>
                                      <p:cBhvr>
                                        <p:cTn id="52" dur="1" fill="hold">
                                          <p:stCondLst>
                                            <p:cond delay="499"/>
                                          </p:stCondLst>
                                        </p:cTn>
                                        <p:tgtEl>
                                          <p:spTgt spid="7">
                                            <p:txEl>
                                              <p:pRg st="3" end="3"/>
                                            </p:txEl>
                                          </p:spTgt>
                                        </p:tgtEl>
                                        <p:attrNameLst>
                                          <p:attrName>style.visibility</p:attrName>
                                        </p:attrNameLst>
                                      </p:cBhvr>
                                      <p:to>
                                        <p:strVal val="hidden"/>
                                      </p:to>
                                    </p:set>
                                  </p:childTnLst>
                                </p:cTn>
                              </p:par>
                              <p:par>
                                <p:cTn id="53" presetID="3" presetClass="exit" presetSubtype="10" fill="hold" grpId="0" nodeType="withEffect">
                                  <p:stCondLst>
                                    <p:cond delay="0"/>
                                  </p:stCondLst>
                                  <p:childTnLst>
                                    <p:animEffect transition="out" filter="blinds(horizontal)">
                                      <p:cBhvr>
                                        <p:cTn id="54" dur="500"/>
                                        <p:tgtEl>
                                          <p:spTgt spid="7">
                                            <p:txEl>
                                              <p:pRg st="4" end="4"/>
                                            </p:txEl>
                                          </p:spTgt>
                                        </p:tgtEl>
                                      </p:cBhvr>
                                    </p:animEffect>
                                    <p:set>
                                      <p:cBhvr>
                                        <p:cTn id="55" dur="1" fill="hold">
                                          <p:stCondLst>
                                            <p:cond delay="499"/>
                                          </p:stCondLst>
                                        </p:cTn>
                                        <p:tgtEl>
                                          <p:spTgt spid="7">
                                            <p:txEl>
                                              <p:pRg st="4" end="4"/>
                                            </p:txEl>
                                          </p:spTgt>
                                        </p:tgtEl>
                                        <p:attrNameLst>
                                          <p:attrName>style.visibility</p:attrName>
                                        </p:attrNameLst>
                                      </p:cBhvr>
                                      <p:to>
                                        <p:strVal val="hidden"/>
                                      </p:to>
                                    </p:set>
                                  </p:childTnLst>
                                </p:cTn>
                              </p:par>
                              <p:par>
                                <p:cTn id="56" presetID="3" presetClass="exit" presetSubtype="10" fill="hold" grpId="0" nodeType="withEffect">
                                  <p:stCondLst>
                                    <p:cond delay="0"/>
                                  </p:stCondLst>
                                  <p:childTnLst>
                                    <p:animEffect transition="out" filter="blinds(horizontal)">
                                      <p:cBhvr>
                                        <p:cTn id="57" dur="500"/>
                                        <p:tgtEl>
                                          <p:spTgt spid="7">
                                            <p:txEl>
                                              <p:pRg st="5" end="5"/>
                                            </p:txEl>
                                          </p:spTgt>
                                        </p:tgtEl>
                                      </p:cBhvr>
                                    </p:animEffect>
                                    <p:set>
                                      <p:cBhvr>
                                        <p:cTn id="58" dur="1" fill="hold">
                                          <p:stCondLst>
                                            <p:cond delay="499"/>
                                          </p:stCondLst>
                                        </p:cTn>
                                        <p:tgtEl>
                                          <p:spTgt spid="7">
                                            <p:txEl>
                                              <p:pRg st="5" end="5"/>
                                            </p:txEl>
                                          </p:spTgt>
                                        </p:tgtEl>
                                        <p:attrNameLst>
                                          <p:attrName>style.visibility</p:attrName>
                                        </p:attrNameLst>
                                      </p:cBhvr>
                                      <p:to>
                                        <p:strVal val="hidden"/>
                                      </p:to>
                                    </p:set>
                                  </p:childTnLst>
                                </p:cTn>
                              </p:par>
                              <p:par>
                                <p:cTn id="59" presetID="3" presetClass="exit" presetSubtype="10" fill="hold" grpId="0" nodeType="withEffect">
                                  <p:stCondLst>
                                    <p:cond delay="0"/>
                                  </p:stCondLst>
                                  <p:childTnLst>
                                    <p:animEffect transition="out" filter="blinds(horizontal)">
                                      <p:cBhvr>
                                        <p:cTn id="60" dur="500"/>
                                        <p:tgtEl>
                                          <p:spTgt spid="7">
                                            <p:txEl>
                                              <p:pRg st="6" end="6"/>
                                            </p:txEl>
                                          </p:spTgt>
                                        </p:tgtEl>
                                      </p:cBhvr>
                                    </p:animEffect>
                                    <p:set>
                                      <p:cBhvr>
                                        <p:cTn id="61" dur="1" fill="hold">
                                          <p:stCondLst>
                                            <p:cond delay="499"/>
                                          </p:stCondLst>
                                        </p:cTn>
                                        <p:tgtEl>
                                          <p:spTgt spid="7">
                                            <p:txEl>
                                              <p:pRg st="6" end="6"/>
                                            </p:txEl>
                                          </p:spTgt>
                                        </p:tgtEl>
                                        <p:attrNameLst>
                                          <p:attrName>style.visibility</p:attrName>
                                        </p:attrNameLst>
                                      </p:cBhvr>
                                      <p:to>
                                        <p:strVal val="hidden"/>
                                      </p:to>
                                    </p:set>
                                  </p:childTnLst>
                                </p:cTn>
                              </p:par>
                              <p:par>
                                <p:cTn id="62" presetID="3" presetClass="exit" presetSubtype="10" fill="hold" nodeType="withEffect">
                                  <p:stCondLst>
                                    <p:cond delay="0"/>
                                  </p:stCondLst>
                                  <p:childTnLst>
                                    <p:animEffect transition="out" filter="blinds(horizontal)">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9">
                                            <p:txEl>
                                              <p:pRg st="3" end="3"/>
                                            </p:txEl>
                                          </p:spTgt>
                                        </p:tgtEl>
                                        <p:attrNameLst>
                                          <p:attrName>style.visibility</p:attrName>
                                        </p:attrNameLst>
                                      </p:cBhvr>
                                      <p:to>
                                        <p:strVal val="visible"/>
                                      </p:to>
                                    </p:set>
                                    <p:animEffect transition="in" filter="fade">
                                      <p:cBhvr>
                                        <p:cTn id="81" dur="500"/>
                                        <p:tgtEl>
                                          <p:spTgt spid="9">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9">
                                            <p:txEl>
                                              <p:pRg st="4" end="4"/>
                                            </p:txEl>
                                          </p:spTgt>
                                        </p:tgtEl>
                                        <p:attrNameLst>
                                          <p:attrName>style.visibility</p:attrName>
                                        </p:attrNameLst>
                                      </p:cBhvr>
                                      <p:to>
                                        <p:strVal val="visible"/>
                                      </p:to>
                                    </p:set>
                                    <p:animEffect transition="in" filter="fade">
                                      <p:cBhvr>
                                        <p:cTn id="86" dur="500"/>
                                        <p:tgtEl>
                                          <p:spTgt spid="9">
                                            <p:txEl>
                                              <p:pRg st="4" end="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9">
                                            <p:txEl>
                                              <p:pRg st="5" end="5"/>
                                            </p:txEl>
                                          </p:spTgt>
                                        </p:tgtEl>
                                        <p:attrNameLst>
                                          <p:attrName>style.visibility</p:attrName>
                                        </p:attrNameLst>
                                      </p:cBhvr>
                                      <p:to>
                                        <p:strVal val="visible"/>
                                      </p:to>
                                    </p:set>
                                    <p:animEffect transition="in" filter="fade">
                                      <p:cBhvr>
                                        <p:cTn id="91" dur="500"/>
                                        <p:tgtEl>
                                          <p:spTgt spid="9">
                                            <p:txEl>
                                              <p:pRg st="5" end="5"/>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9">
                                            <p:txEl>
                                              <p:pRg st="6" end="6"/>
                                            </p:txEl>
                                          </p:spTgt>
                                        </p:tgtEl>
                                        <p:attrNameLst>
                                          <p:attrName>style.visibility</p:attrName>
                                        </p:attrNameLst>
                                      </p:cBhvr>
                                      <p:to>
                                        <p:strVal val="visible"/>
                                      </p:to>
                                    </p:set>
                                    <p:animEffect transition="in" filter="fade">
                                      <p:cBhvr>
                                        <p:cTn id="96" dur="500"/>
                                        <p:tgtEl>
                                          <p:spTgt spid="9">
                                            <p:txEl>
                                              <p:pRg st="6" end="6"/>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0"/>
                                        </p:tgtEl>
                                        <p:attrNameLst>
                                          <p:attrName>style.visibility</p:attrName>
                                        </p:attrNameLst>
                                      </p:cBhvr>
                                      <p:to>
                                        <p:strVal val="visible"/>
                                      </p:to>
                                    </p:set>
                                    <p:anim calcmode="lin" valueType="num">
                                      <p:cBhvr additive="base">
                                        <p:cTn id="101" dur="500" fill="hold"/>
                                        <p:tgtEl>
                                          <p:spTgt spid="10"/>
                                        </p:tgtEl>
                                        <p:attrNameLst>
                                          <p:attrName>ppt_x</p:attrName>
                                        </p:attrNameLst>
                                      </p:cBhvr>
                                      <p:tavLst>
                                        <p:tav tm="0">
                                          <p:val>
                                            <p:strVal val="#ppt_x"/>
                                          </p:val>
                                        </p:tav>
                                        <p:tav tm="100000">
                                          <p:val>
                                            <p:strVal val="#ppt_x"/>
                                          </p:val>
                                        </p:tav>
                                      </p:tavLst>
                                    </p:anim>
                                    <p:anim calcmode="lin" valueType="num">
                                      <p:cBhvr additive="base">
                                        <p:cTn id="102" dur="500" fill="hold"/>
                                        <p:tgtEl>
                                          <p:spTgt spid="10"/>
                                        </p:tgtEl>
                                        <p:attrNameLst>
                                          <p:attrName>ppt_y</p:attrName>
                                        </p:attrNameLst>
                                      </p:cBhvr>
                                      <p:tavLst>
                                        <p:tav tm="0">
                                          <p:val>
                                            <p:strVal val="1+#ppt_h/2"/>
                                          </p:val>
                                        </p:tav>
                                        <p:tav tm="100000">
                                          <p:val>
                                            <p:strVal val="#ppt_y"/>
                                          </p:val>
                                        </p:tav>
                                      </p:tavLst>
                                    </p:anim>
                                  </p:childTnLst>
                                </p:cTn>
                              </p:par>
                              <p:par>
                                <p:cTn id="103" presetID="12" presetClass="exit" presetSubtype="4" fill="hold" nodeType="withEffect">
                                  <p:stCondLst>
                                    <p:cond delay="0"/>
                                  </p:stCondLst>
                                  <p:childTnLst>
                                    <p:anim calcmode="lin" valueType="num">
                                      <p:cBhvr additive="base">
                                        <p:cTn id="104" dur="500"/>
                                        <p:tgtEl>
                                          <p:spTgt spid="8"/>
                                        </p:tgtEl>
                                        <p:attrNameLst>
                                          <p:attrName>ppt_y</p:attrName>
                                        </p:attrNameLst>
                                      </p:cBhvr>
                                      <p:tavLst>
                                        <p:tav tm="0">
                                          <p:val>
                                            <p:strVal val="#ppt_y"/>
                                          </p:val>
                                        </p:tav>
                                        <p:tav tm="100000">
                                          <p:val>
                                            <p:strVal val="#ppt_y+#ppt_h*1.125000"/>
                                          </p:val>
                                        </p:tav>
                                      </p:tavLst>
                                    </p:anim>
                                    <p:animEffect transition="out" filter="wipe(down)">
                                      <p:cBhvr>
                                        <p:cTn id="105" dur="500"/>
                                        <p:tgtEl>
                                          <p:spTgt spid="8"/>
                                        </p:tgtEl>
                                      </p:cBhvr>
                                    </p:animEffect>
                                    <p:set>
                                      <p:cBhvr>
                                        <p:cTn id="106" dur="1" fill="hold">
                                          <p:stCondLst>
                                            <p:cond delay="499"/>
                                          </p:stCondLst>
                                        </p:cTn>
                                        <p:tgtEl>
                                          <p:spTgt spid="8"/>
                                        </p:tgtEl>
                                        <p:attrNameLst>
                                          <p:attrName>style.visibility</p:attrName>
                                        </p:attrNameLst>
                                      </p:cBhvr>
                                      <p:to>
                                        <p:strVal val="hidden"/>
                                      </p:to>
                                    </p:set>
                                  </p:childTnLst>
                                </p:cTn>
                              </p:par>
                              <p:par>
                                <p:cTn id="107" presetID="12" presetClass="exit" presetSubtype="4" fill="hold" grpId="0" nodeType="withEffect">
                                  <p:stCondLst>
                                    <p:cond delay="0"/>
                                  </p:stCondLst>
                                  <p:childTnLst>
                                    <p:anim calcmode="lin" valueType="num">
                                      <p:cBhvr additive="base">
                                        <p:cTn id="108" dur="500"/>
                                        <p:tgtEl>
                                          <p:spTgt spid="9">
                                            <p:txEl>
                                              <p:pRg st="0" end="0"/>
                                            </p:txEl>
                                          </p:spTgt>
                                        </p:tgtEl>
                                        <p:attrNameLst>
                                          <p:attrName>ppt_y</p:attrName>
                                        </p:attrNameLst>
                                      </p:cBhvr>
                                      <p:tavLst>
                                        <p:tav tm="0">
                                          <p:val>
                                            <p:strVal val="#ppt_y"/>
                                          </p:val>
                                        </p:tav>
                                        <p:tav tm="100000">
                                          <p:val>
                                            <p:strVal val="#ppt_y+#ppt_h*1.125000"/>
                                          </p:val>
                                        </p:tav>
                                      </p:tavLst>
                                    </p:anim>
                                    <p:animEffect transition="out" filter="wipe(down)">
                                      <p:cBhvr>
                                        <p:cTn id="109" dur="500"/>
                                        <p:tgtEl>
                                          <p:spTgt spid="9">
                                            <p:txEl>
                                              <p:pRg st="0" end="0"/>
                                            </p:txEl>
                                          </p:spTgt>
                                        </p:tgtEl>
                                      </p:cBhvr>
                                    </p:animEffect>
                                    <p:set>
                                      <p:cBhvr>
                                        <p:cTn id="110" dur="1" fill="hold">
                                          <p:stCondLst>
                                            <p:cond delay="499"/>
                                          </p:stCondLst>
                                        </p:cTn>
                                        <p:tgtEl>
                                          <p:spTgt spid="9">
                                            <p:txEl>
                                              <p:pRg st="0" end="0"/>
                                            </p:txEl>
                                          </p:spTgt>
                                        </p:tgtEl>
                                        <p:attrNameLst>
                                          <p:attrName>style.visibility</p:attrName>
                                        </p:attrNameLst>
                                      </p:cBhvr>
                                      <p:to>
                                        <p:strVal val="hidden"/>
                                      </p:to>
                                    </p:set>
                                  </p:childTnLst>
                                </p:cTn>
                              </p:par>
                              <p:par>
                                <p:cTn id="111" presetID="12" presetClass="exit" presetSubtype="4" fill="hold" grpId="0" nodeType="withEffect">
                                  <p:stCondLst>
                                    <p:cond delay="0"/>
                                  </p:stCondLst>
                                  <p:childTnLst>
                                    <p:anim calcmode="lin" valueType="num">
                                      <p:cBhvr additive="base">
                                        <p:cTn id="112" dur="500"/>
                                        <p:tgtEl>
                                          <p:spTgt spid="9">
                                            <p:txEl>
                                              <p:pRg st="1" end="1"/>
                                            </p:txEl>
                                          </p:spTgt>
                                        </p:tgtEl>
                                        <p:attrNameLst>
                                          <p:attrName>ppt_y</p:attrName>
                                        </p:attrNameLst>
                                      </p:cBhvr>
                                      <p:tavLst>
                                        <p:tav tm="0">
                                          <p:val>
                                            <p:strVal val="#ppt_y"/>
                                          </p:val>
                                        </p:tav>
                                        <p:tav tm="100000">
                                          <p:val>
                                            <p:strVal val="#ppt_y+#ppt_h*1.125000"/>
                                          </p:val>
                                        </p:tav>
                                      </p:tavLst>
                                    </p:anim>
                                    <p:animEffect transition="out" filter="wipe(down)">
                                      <p:cBhvr>
                                        <p:cTn id="113" dur="500"/>
                                        <p:tgtEl>
                                          <p:spTgt spid="9">
                                            <p:txEl>
                                              <p:pRg st="1" end="1"/>
                                            </p:txEl>
                                          </p:spTgt>
                                        </p:tgtEl>
                                      </p:cBhvr>
                                    </p:animEffect>
                                    <p:set>
                                      <p:cBhvr>
                                        <p:cTn id="114" dur="1" fill="hold">
                                          <p:stCondLst>
                                            <p:cond delay="499"/>
                                          </p:stCondLst>
                                        </p:cTn>
                                        <p:tgtEl>
                                          <p:spTgt spid="9">
                                            <p:txEl>
                                              <p:pRg st="1" end="1"/>
                                            </p:txEl>
                                          </p:spTgt>
                                        </p:tgtEl>
                                        <p:attrNameLst>
                                          <p:attrName>style.visibility</p:attrName>
                                        </p:attrNameLst>
                                      </p:cBhvr>
                                      <p:to>
                                        <p:strVal val="hidden"/>
                                      </p:to>
                                    </p:set>
                                  </p:childTnLst>
                                </p:cTn>
                              </p:par>
                              <p:par>
                                <p:cTn id="115" presetID="12" presetClass="exit" presetSubtype="4" fill="hold" grpId="0" nodeType="withEffect">
                                  <p:stCondLst>
                                    <p:cond delay="0"/>
                                  </p:stCondLst>
                                  <p:childTnLst>
                                    <p:anim calcmode="lin" valueType="num">
                                      <p:cBhvr additive="base">
                                        <p:cTn id="116" dur="500"/>
                                        <p:tgtEl>
                                          <p:spTgt spid="9">
                                            <p:txEl>
                                              <p:pRg st="2" end="2"/>
                                            </p:txEl>
                                          </p:spTgt>
                                        </p:tgtEl>
                                        <p:attrNameLst>
                                          <p:attrName>ppt_y</p:attrName>
                                        </p:attrNameLst>
                                      </p:cBhvr>
                                      <p:tavLst>
                                        <p:tav tm="0">
                                          <p:val>
                                            <p:strVal val="#ppt_y"/>
                                          </p:val>
                                        </p:tav>
                                        <p:tav tm="100000">
                                          <p:val>
                                            <p:strVal val="#ppt_y+#ppt_h*1.125000"/>
                                          </p:val>
                                        </p:tav>
                                      </p:tavLst>
                                    </p:anim>
                                    <p:animEffect transition="out" filter="wipe(down)">
                                      <p:cBhvr>
                                        <p:cTn id="117" dur="500"/>
                                        <p:tgtEl>
                                          <p:spTgt spid="9">
                                            <p:txEl>
                                              <p:pRg st="2" end="2"/>
                                            </p:txEl>
                                          </p:spTgt>
                                        </p:tgtEl>
                                      </p:cBhvr>
                                    </p:animEffect>
                                    <p:set>
                                      <p:cBhvr>
                                        <p:cTn id="118" dur="1" fill="hold">
                                          <p:stCondLst>
                                            <p:cond delay="499"/>
                                          </p:stCondLst>
                                        </p:cTn>
                                        <p:tgtEl>
                                          <p:spTgt spid="9">
                                            <p:txEl>
                                              <p:pRg st="2" end="2"/>
                                            </p:txEl>
                                          </p:spTgt>
                                        </p:tgtEl>
                                        <p:attrNameLst>
                                          <p:attrName>style.visibility</p:attrName>
                                        </p:attrNameLst>
                                      </p:cBhvr>
                                      <p:to>
                                        <p:strVal val="hidden"/>
                                      </p:to>
                                    </p:set>
                                  </p:childTnLst>
                                </p:cTn>
                              </p:par>
                              <p:par>
                                <p:cTn id="119" presetID="12" presetClass="exit" presetSubtype="4" fill="hold" grpId="0" nodeType="withEffect">
                                  <p:stCondLst>
                                    <p:cond delay="0"/>
                                  </p:stCondLst>
                                  <p:childTnLst>
                                    <p:anim calcmode="lin" valueType="num">
                                      <p:cBhvr additive="base">
                                        <p:cTn id="120" dur="500"/>
                                        <p:tgtEl>
                                          <p:spTgt spid="9">
                                            <p:txEl>
                                              <p:pRg st="3" end="3"/>
                                            </p:txEl>
                                          </p:spTgt>
                                        </p:tgtEl>
                                        <p:attrNameLst>
                                          <p:attrName>ppt_y</p:attrName>
                                        </p:attrNameLst>
                                      </p:cBhvr>
                                      <p:tavLst>
                                        <p:tav tm="0">
                                          <p:val>
                                            <p:strVal val="#ppt_y"/>
                                          </p:val>
                                        </p:tav>
                                        <p:tav tm="100000">
                                          <p:val>
                                            <p:strVal val="#ppt_y+#ppt_h*1.125000"/>
                                          </p:val>
                                        </p:tav>
                                      </p:tavLst>
                                    </p:anim>
                                    <p:animEffect transition="out" filter="wipe(down)">
                                      <p:cBhvr>
                                        <p:cTn id="121" dur="500"/>
                                        <p:tgtEl>
                                          <p:spTgt spid="9">
                                            <p:txEl>
                                              <p:pRg st="3" end="3"/>
                                            </p:txEl>
                                          </p:spTgt>
                                        </p:tgtEl>
                                      </p:cBhvr>
                                    </p:animEffect>
                                    <p:set>
                                      <p:cBhvr>
                                        <p:cTn id="122" dur="1" fill="hold">
                                          <p:stCondLst>
                                            <p:cond delay="499"/>
                                          </p:stCondLst>
                                        </p:cTn>
                                        <p:tgtEl>
                                          <p:spTgt spid="9">
                                            <p:txEl>
                                              <p:pRg st="3" end="3"/>
                                            </p:txEl>
                                          </p:spTgt>
                                        </p:tgtEl>
                                        <p:attrNameLst>
                                          <p:attrName>style.visibility</p:attrName>
                                        </p:attrNameLst>
                                      </p:cBhvr>
                                      <p:to>
                                        <p:strVal val="hidden"/>
                                      </p:to>
                                    </p:set>
                                  </p:childTnLst>
                                </p:cTn>
                              </p:par>
                              <p:par>
                                <p:cTn id="123" presetID="12" presetClass="exit" presetSubtype="4" fill="hold" grpId="0" nodeType="withEffect">
                                  <p:stCondLst>
                                    <p:cond delay="0"/>
                                  </p:stCondLst>
                                  <p:childTnLst>
                                    <p:anim calcmode="lin" valueType="num">
                                      <p:cBhvr additive="base">
                                        <p:cTn id="124" dur="500"/>
                                        <p:tgtEl>
                                          <p:spTgt spid="9">
                                            <p:txEl>
                                              <p:pRg st="4" end="4"/>
                                            </p:txEl>
                                          </p:spTgt>
                                        </p:tgtEl>
                                        <p:attrNameLst>
                                          <p:attrName>ppt_y</p:attrName>
                                        </p:attrNameLst>
                                      </p:cBhvr>
                                      <p:tavLst>
                                        <p:tav tm="0">
                                          <p:val>
                                            <p:strVal val="#ppt_y"/>
                                          </p:val>
                                        </p:tav>
                                        <p:tav tm="100000">
                                          <p:val>
                                            <p:strVal val="#ppt_y+#ppt_h*1.125000"/>
                                          </p:val>
                                        </p:tav>
                                      </p:tavLst>
                                    </p:anim>
                                    <p:animEffect transition="out" filter="wipe(down)">
                                      <p:cBhvr>
                                        <p:cTn id="125" dur="500"/>
                                        <p:tgtEl>
                                          <p:spTgt spid="9">
                                            <p:txEl>
                                              <p:pRg st="4" end="4"/>
                                            </p:txEl>
                                          </p:spTgt>
                                        </p:tgtEl>
                                      </p:cBhvr>
                                    </p:animEffect>
                                    <p:set>
                                      <p:cBhvr>
                                        <p:cTn id="126" dur="1" fill="hold">
                                          <p:stCondLst>
                                            <p:cond delay="499"/>
                                          </p:stCondLst>
                                        </p:cTn>
                                        <p:tgtEl>
                                          <p:spTgt spid="9">
                                            <p:txEl>
                                              <p:pRg st="4" end="4"/>
                                            </p:txEl>
                                          </p:spTgt>
                                        </p:tgtEl>
                                        <p:attrNameLst>
                                          <p:attrName>style.visibility</p:attrName>
                                        </p:attrNameLst>
                                      </p:cBhvr>
                                      <p:to>
                                        <p:strVal val="hidden"/>
                                      </p:to>
                                    </p:set>
                                  </p:childTnLst>
                                </p:cTn>
                              </p:par>
                              <p:par>
                                <p:cTn id="127" presetID="12" presetClass="exit" presetSubtype="4" fill="hold" grpId="0" nodeType="withEffect">
                                  <p:stCondLst>
                                    <p:cond delay="0"/>
                                  </p:stCondLst>
                                  <p:childTnLst>
                                    <p:anim calcmode="lin" valueType="num">
                                      <p:cBhvr additive="base">
                                        <p:cTn id="128" dur="500"/>
                                        <p:tgtEl>
                                          <p:spTgt spid="9">
                                            <p:txEl>
                                              <p:pRg st="5" end="5"/>
                                            </p:txEl>
                                          </p:spTgt>
                                        </p:tgtEl>
                                        <p:attrNameLst>
                                          <p:attrName>ppt_y</p:attrName>
                                        </p:attrNameLst>
                                      </p:cBhvr>
                                      <p:tavLst>
                                        <p:tav tm="0">
                                          <p:val>
                                            <p:strVal val="#ppt_y"/>
                                          </p:val>
                                        </p:tav>
                                        <p:tav tm="100000">
                                          <p:val>
                                            <p:strVal val="#ppt_y+#ppt_h*1.125000"/>
                                          </p:val>
                                        </p:tav>
                                      </p:tavLst>
                                    </p:anim>
                                    <p:animEffect transition="out" filter="wipe(down)">
                                      <p:cBhvr>
                                        <p:cTn id="129" dur="500"/>
                                        <p:tgtEl>
                                          <p:spTgt spid="9">
                                            <p:txEl>
                                              <p:pRg st="5" end="5"/>
                                            </p:txEl>
                                          </p:spTgt>
                                        </p:tgtEl>
                                      </p:cBhvr>
                                    </p:animEffect>
                                    <p:set>
                                      <p:cBhvr>
                                        <p:cTn id="130" dur="1" fill="hold">
                                          <p:stCondLst>
                                            <p:cond delay="499"/>
                                          </p:stCondLst>
                                        </p:cTn>
                                        <p:tgtEl>
                                          <p:spTgt spid="9">
                                            <p:txEl>
                                              <p:pRg st="5" end="5"/>
                                            </p:txEl>
                                          </p:spTgt>
                                        </p:tgtEl>
                                        <p:attrNameLst>
                                          <p:attrName>style.visibility</p:attrName>
                                        </p:attrNameLst>
                                      </p:cBhvr>
                                      <p:to>
                                        <p:strVal val="hidden"/>
                                      </p:to>
                                    </p:set>
                                  </p:childTnLst>
                                </p:cTn>
                              </p:par>
                              <p:par>
                                <p:cTn id="131" presetID="12" presetClass="exit" presetSubtype="4" fill="hold" grpId="0" nodeType="withEffect">
                                  <p:stCondLst>
                                    <p:cond delay="0"/>
                                  </p:stCondLst>
                                  <p:childTnLst>
                                    <p:anim calcmode="lin" valueType="num">
                                      <p:cBhvr additive="base">
                                        <p:cTn id="132" dur="500"/>
                                        <p:tgtEl>
                                          <p:spTgt spid="9">
                                            <p:txEl>
                                              <p:pRg st="6" end="6"/>
                                            </p:txEl>
                                          </p:spTgt>
                                        </p:tgtEl>
                                        <p:attrNameLst>
                                          <p:attrName>ppt_y</p:attrName>
                                        </p:attrNameLst>
                                      </p:cBhvr>
                                      <p:tavLst>
                                        <p:tav tm="0">
                                          <p:val>
                                            <p:strVal val="#ppt_y"/>
                                          </p:val>
                                        </p:tav>
                                        <p:tav tm="100000">
                                          <p:val>
                                            <p:strVal val="#ppt_y+#ppt_h*1.125000"/>
                                          </p:val>
                                        </p:tav>
                                      </p:tavLst>
                                    </p:anim>
                                    <p:animEffect transition="out" filter="wipe(down)">
                                      <p:cBhvr>
                                        <p:cTn id="133" dur="500"/>
                                        <p:tgtEl>
                                          <p:spTgt spid="9">
                                            <p:txEl>
                                              <p:pRg st="6" end="6"/>
                                            </p:txEl>
                                          </p:spTgt>
                                        </p:tgtEl>
                                      </p:cBhvr>
                                    </p:animEffect>
                                    <p:set>
                                      <p:cBhvr>
                                        <p:cTn id="134" dur="1" fill="hold">
                                          <p:stCondLst>
                                            <p:cond delay="499"/>
                                          </p:stCondLst>
                                        </p:cTn>
                                        <p:tgtEl>
                                          <p:spTgt spid="9">
                                            <p:txEl>
                                              <p:pRg st="6" end="6"/>
                                            </p:txEl>
                                          </p:spTgt>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11">
                                            <p:txEl>
                                              <p:pRg st="3" end="3"/>
                                            </p:txEl>
                                          </p:spTgt>
                                        </p:tgtEl>
                                        <p:attrNameLst>
                                          <p:attrName>style.visibility</p:attrName>
                                        </p:attrNameLst>
                                      </p:cBhvr>
                                      <p:to>
                                        <p:strVal val="visible"/>
                                      </p:to>
                                    </p:set>
                                    <p:animEffect transition="in" filter="fade">
                                      <p:cBhvr>
                                        <p:cTn id="151" dur="500"/>
                                        <p:tgtEl>
                                          <p:spTgt spid="11">
                                            <p:txEl>
                                              <p:pRg st="3" end="3"/>
                                            </p:txEl>
                                          </p:spTgt>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11">
                                            <p:txEl>
                                              <p:pRg st="4" end="4"/>
                                            </p:txEl>
                                          </p:spTgt>
                                        </p:tgtEl>
                                        <p:attrNameLst>
                                          <p:attrName>style.visibility</p:attrName>
                                        </p:attrNameLst>
                                      </p:cBhvr>
                                      <p:to>
                                        <p:strVal val="visible"/>
                                      </p:to>
                                    </p:set>
                                    <p:animEffect transition="in" filter="fade">
                                      <p:cBhvr>
                                        <p:cTn id="156" dur="500"/>
                                        <p:tgtEl>
                                          <p:spTgt spid="11">
                                            <p:txEl>
                                              <p:pRg st="4" end="4"/>
                                            </p:txEl>
                                          </p:spTgt>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nodeType="clickEffect">
                                  <p:stCondLst>
                                    <p:cond delay="0"/>
                                  </p:stCondLst>
                                  <p:childTnLst>
                                    <p:set>
                                      <p:cBhvr>
                                        <p:cTn id="160" dur="1" fill="hold">
                                          <p:stCondLst>
                                            <p:cond delay="0"/>
                                          </p:stCondLst>
                                        </p:cTn>
                                        <p:tgtEl>
                                          <p:spTgt spid="11">
                                            <p:txEl>
                                              <p:pRg st="5" end="5"/>
                                            </p:txEl>
                                          </p:spTgt>
                                        </p:tgtEl>
                                        <p:attrNameLst>
                                          <p:attrName>style.visibility</p:attrName>
                                        </p:attrNameLst>
                                      </p:cBhvr>
                                      <p:to>
                                        <p:strVal val="visible"/>
                                      </p:to>
                                    </p:set>
                                    <p:animEffect transition="in" filter="fade">
                                      <p:cBhvr>
                                        <p:cTn id="161" dur="500"/>
                                        <p:tgtEl>
                                          <p:spTgt spid="11">
                                            <p:txEl>
                                              <p:pRg st="5" end="5"/>
                                            </p:txEl>
                                          </p:spTgt>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11">
                                            <p:txEl>
                                              <p:pRg st="6" end="6"/>
                                            </p:txEl>
                                          </p:spTgt>
                                        </p:tgtEl>
                                        <p:attrNameLst>
                                          <p:attrName>style.visibility</p:attrName>
                                        </p:attrNameLst>
                                      </p:cBhvr>
                                      <p:to>
                                        <p:strVal val="visible"/>
                                      </p:to>
                                    </p:set>
                                    <p:animEffect transition="in" filter="fade">
                                      <p:cBhvr>
                                        <p:cTn id="166"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49</a:t>
            </a:fld>
            <a:endParaRPr lang="en-IN"/>
          </a:p>
        </p:txBody>
      </p:sp>
      <p:pic>
        <p:nvPicPr>
          <p:cNvPr id="29698" name="Picture 2" descr="scan003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964" y="173575"/>
            <a:ext cx="4932999" cy="273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16030" y="3287895"/>
            <a:ext cx="3987540" cy="2862322"/>
          </a:xfrm>
          <a:prstGeom prst="rect">
            <a:avLst/>
          </a:prstGeom>
        </p:spPr>
        <p:txBody>
          <a:bodyPr wrap="square">
            <a:spAutoFit/>
          </a:bodyPr>
          <a:lstStyle/>
          <a:p>
            <a:pPr algn="just" defTabSz="914400" fontAlgn="base">
              <a:spcBef>
                <a:spcPct val="0"/>
              </a:spcBef>
              <a:spcAft>
                <a:spcPct val="0"/>
              </a:spcAft>
            </a:pPr>
            <a:r>
              <a:rPr lang="en-US" altLang="en-US" b="1" dirty="0">
                <a:latin typeface="Georgia" panose="02040502050405020303" pitchFamily="18" charset="0"/>
              </a:rPr>
              <a:t>F = 3 (l - 1) - 2j</a:t>
            </a:r>
            <a:r>
              <a:rPr lang="en-US" altLang="en-US" b="1" baseline="-25000" dirty="0">
                <a:latin typeface="Georgia" panose="02040502050405020303" pitchFamily="18" charset="0"/>
              </a:rPr>
              <a:t>1</a:t>
            </a:r>
            <a:r>
              <a:rPr lang="en-US" altLang="en-US" b="1" dirty="0">
                <a:latin typeface="Georgia" panose="02040502050405020303" pitchFamily="18" charset="0"/>
              </a:rPr>
              <a:t> – j</a:t>
            </a:r>
            <a:r>
              <a:rPr lang="en-US" altLang="en-US" b="1" baseline="-25000" dirty="0">
                <a:latin typeface="Georgia" panose="02040502050405020303" pitchFamily="18" charset="0"/>
              </a:rPr>
              <a:t>2</a:t>
            </a:r>
            <a:r>
              <a:rPr lang="en-US" altLang="en-US" b="1" dirty="0">
                <a:latin typeface="Georgia" panose="02040502050405020303" pitchFamily="18" charset="0"/>
              </a:rPr>
              <a:t> </a:t>
            </a:r>
            <a:endParaRPr lang="en-US" altLang="en-US" dirty="0"/>
          </a:p>
          <a:p>
            <a:pPr lvl="0" algn="just" defTabSz="914400" fontAlgn="base">
              <a:spcBef>
                <a:spcPct val="0"/>
              </a:spcBef>
              <a:spcAft>
                <a:spcPct val="0"/>
              </a:spcAft>
            </a:pPr>
            <a:r>
              <a:rPr lang="en-US" dirty="0">
                <a:latin typeface="Georgia" pitchFamily="18" charset="0"/>
                <a:cs typeface="Times New Roman" pitchFamily="18" charset="0"/>
              </a:rPr>
              <a:t>l=4</a:t>
            </a:r>
          </a:p>
          <a:p>
            <a:pPr lvl="0" algn="just" defTabSz="914400" fontAlgn="base">
              <a:spcBef>
                <a:spcPct val="0"/>
              </a:spcBef>
              <a:spcAft>
                <a:spcPct val="0"/>
              </a:spcAft>
            </a:pPr>
            <a:r>
              <a:rPr lang="en-US" dirty="0">
                <a:latin typeface="Georgia" pitchFamily="18" charset="0"/>
                <a:cs typeface="Times New Roman" pitchFamily="18" charset="0"/>
              </a:rPr>
              <a:t>j1=4</a:t>
            </a:r>
          </a:p>
          <a:p>
            <a:pPr lvl="0" algn="just" defTabSz="914400" fontAlgn="base">
              <a:spcBef>
                <a:spcPct val="0"/>
              </a:spcBef>
              <a:spcAft>
                <a:spcPct val="0"/>
              </a:spcAft>
            </a:pPr>
            <a:r>
              <a:rPr lang="en-US" dirty="0">
                <a:latin typeface="Georgia" pitchFamily="18" charset="0"/>
                <a:cs typeface="Times New Roman" pitchFamily="18" charset="0"/>
              </a:rPr>
              <a:t>j2=0</a:t>
            </a:r>
          </a:p>
          <a:p>
            <a:pPr lvl="0" defTabSz="914400" fontAlgn="base">
              <a:spcBef>
                <a:spcPct val="0"/>
              </a:spcBef>
              <a:spcAft>
                <a:spcPct val="0"/>
              </a:spcAft>
            </a:pPr>
            <a:r>
              <a:rPr lang="en-US" dirty="0">
                <a:latin typeface="Georgia" pitchFamily="18" charset="0"/>
                <a:cs typeface="Times New Roman" pitchFamily="18" charset="0"/>
              </a:rPr>
              <a:t>F = 3 (4 - 1) - 2 × 4 – 0 </a:t>
            </a:r>
          </a:p>
          <a:p>
            <a:pPr lvl="0" defTabSz="914400" fontAlgn="base">
              <a:spcBef>
                <a:spcPct val="0"/>
              </a:spcBef>
              <a:spcAft>
                <a:spcPct val="0"/>
              </a:spcAft>
            </a:pPr>
            <a:r>
              <a:rPr lang="en-US" dirty="0">
                <a:latin typeface="Georgia" pitchFamily="18" charset="0"/>
                <a:cs typeface="Times New Roman" pitchFamily="18" charset="0"/>
              </a:rPr>
              <a:t>F=1</a:t>
            </a:r>
          </a:p>
          <a:p>
            <a:pPr lvl="0" defTabSz="914400" fontAlgn="base">
              <a:spcBef>
                <a:spcPct val="0"/>
              </a:spcBef>
              <a:spcAft>
                <a:spcPct val="0"/>
              </a:spcAft>
            </a:pPr>
            <a:r>
              <a:rPr lang="en-US" dirty="0">
                <a:latin typeface="Georgia" pitchFamily="18" charset="0"/>
                <a:cs typeface="Times New Roman" pitchFamily="18" charset="0"/>
              </a:rPr>
              <a:t>Therefore </a:t>
            </a:r>
            <a:r>
              <a:rPr lang="en-IN" dirty="0">
                <a:latin typeface="Georgia" pitchFamily="18" charset="0"/>
                <a:cs typeface="Times New Roman" pitchFamily="18" charset="0"/>
              </a:rPr>
              <a:t>mechanism with 1 degrees of freedom </a:t>
            </a:r>
            <a:r>
              <a:rPr lang="en-IN" dirty="0"/>
              <a:t>I.e., one input to any one link will result in definite motion of all the links.</a:t>
            </a:r>
          </a:p>
        </p:txBody>
      </p:sp>
      <p:pic>
        <p:nvPicPr>
          <p:cNvPr id="29699" name="Picture 3" descr="scan007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14891" y="0"/>
            <a:ext cx="3678646" cy="3061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7314890" y="3287895"/>
            <a:ext cx="4375361" cy="2862322"/>
          </a:xfrm>
          <a:prstGeom prst="rect">
            <a:avLst/>
          </a:prstGeom>
        </p:spPr>
        <p:txBody>
          <a:bodyPr wrap="square">
            <a:spAutoFit/>
          </a:bodyPr>
          <a:lstStyle/>
          <a:p>
            <a:pPr algn="just" defTabSz="914400" fontAlgn="base">
              <a:spcBef>
                <a:spcPct val="0"/>
              </a:spcBef>
              <a:spcAft>
                <a:spcPct val="0"/>
              </a:spcAft>
            </a:pPr>
            <a:r>
              <a:rPr lang="en-US" altLang="en-US" b="1" dirty="0">
                <a:latin typeface="Georgia" panose="02040502050405020303" pitchFamily="18" charset="0"/>
              </a:rPr>
              <a:t>F = 3 (l - 1) - 2j</a:t>
            </a:r>
            <a:r>
              <a:rPr lang="en-US" altLang="en-US" b="1" baseline="-25000" dirty="0">
                <a:latin typeface="Georgia" panose="02040502050405020303" pitchFamily="18" charset="0"/>
              </a:rPr>
              <a:t>1</a:t>
            </a:r>
            <a:r>
              <a:rPr lang="en-US" altLang="en-US" b="1" dirty="0">
                <a:latin typeface="Georgia" panose="02040502050405020303" pitchFamily="18" charset="0"/>
              </a:rPr>
              <a:t> – j</a:t>
            </a:r>
            <a:r>
              <a:rPr lang="en-US" altLang="en-US" b="1" baseline="-25000" dirty="0">
                <a:latin typeface="Georgia" panose="02040502050405020303" pitchFamily="18" charset="0"/>
              </a:rPr>
              <a:t>2</a:t>
            </a:r>
            <a:r>
              <a:rPr lang="en-US" altLang="en-US" b="1" dirty="0">
                <a:latin typeface="Georgia" panose="02040502050405020303" pitchFamily="18" charset="0"/>
              </a:rPr>
              <a:t> </a:t>
            </a:r>
            <a:endParaRPr lang="en-US" altLang="en-US" dirty="0"/>
          </a:p>
          <a:p>
            <a:pPr lvl="0" algn="just" defTabSz="914400" fontAlgn="base">
              <a:spcBef>
                <a:spcPct val="0"/>
              </a:spcBef>
              <a:spcAft>
                <a:spcPct val="0"/>
              </a:spcAft>
            </a:pPr>
            <a:r>
              <a:rPr lang="en-US" dirty="0">
                <a:latin typeface="Georgia" pitchFamily="18" charset="0"/>
                <a:cs typeface="Times New Roman" pitchFamily="18" charset="0"/>
              </a:rPr>
              <a:t>l=5</a:t>
            </a:r>
          </a:p>
          <a:p>
            <a:pPr lvl="0" algn="just" defTabSz="914400" fontAlgn="base">
              <a:spcBef>
                <a:spcPct val="0"/>
              </a:spcBef>
              <a:spcAft>
                <a:spcPct val="0"/>
              </a:spcAft>
            </a:pPr>
            <a:r>
              <a:rPr lang="en-US" dirty="0">
                <a:latin typeface="Georgia" pitchFamily="18" charset="0"/>
                <a:cs typeface="Times New Roman" pitchFamily="18" charset="0"/>
              </a:rPr>
              <a:t>j1=5</a:t>
            </a:r>
          </a:p>
          <a:p>
            <a:pPr lvl="0" algn="just" defTabSz="914400" fontAlgn="base">
              <a:spcBef>
                <a:spcPct val="0"/>
              </a:spcBef>
              <a:spcAft>
                <a:spcPct val="0"/>
              </a:spcAft>
            </a:pPr>
            <a:r>
              <a:rPr lang="en-US" dirty="0">
                <a:latin typeface="Georgia" pitchFamily="18" charset="0"/>
                <a:cs typeface="Times New Roman" pitchFamily="18" charset="0"/>
              </a:rPr>
              <a:t>j2=0</a:t>
            </a:r>
          </a:p>
          <a:p>
            <a:pPr lvl="0" defTabSz="914400" fontAlgn="base">
              <a:spcBef>
                <a:spcPct val="0"/>
              </a:spcBef>
              <a:spcAft>
                <a:spcPct val="0"/>
              </a:spcAft>
            </a:pPr>
            <a:r>
              <a:rPr lang="en-US" dirty="0">
                <a:latin typeface="Georgia" pitchFamily="18" charset="0"/>
                <a:cs typeface="Times New Roman" pitchFamily="18" charset="0"/>
              </a:rPr>
              <a:t>F = 3 (5 - 1) - 2 × 5 – 0 </a:t>
            </a:r>
          </a:p>
          <a:p>
            <a:pPr lvl="0" defTabSz="914400" fontAlgn="base">
              <a:spcBef>
                <a:spcPct val="0"/>
              </a:spcBef>
              <a:spcAft>
                <a:spcPct val="0"/>
              </a:spcAft>
            </a:pPr>
            <a:r>
              <a:rPr lang="en-US" dirty="0">
                <a:latin typeface="Georgia" pitchFamily="18" charset="0"/>
                <a:cs typeface="Times New Roman" pitchFamily="18" charset="0"/>
              </a:rPr>
              <a:t>F=2</a:t>
            </a:r>
          </a:p>
          <a:p>
            <a:pPr lvl="0" defTabSz="914400" fontAlgn="base">
              <a:spcBef>
                <a:spcPct val="0"/>
              </a:spcBef>
              <a:spcAft>
                <a:spcPct val="0"/>
              </a:spcAft>
            </a:pPr>
            <a:r>
              <a:rPr lang="en-US" dirty="0">
                <a:latin typeface="Georgia" pitchFamily="18" charset="0"/>
                <a:cs typeface="Times New Roman" pitchFamily="18" charset="0"/>
              </a:rPr>
              <a:t>Therefore </a:t>
            </a:r>
            <a:r>
              <a:rPr lang="en-IN" dirty="0">
                <a:latin typeface="Georgia" pitchFamily="18" charset="0"/>
                <a:cs typeface="Times New Roman" pitchFamily="18" charset="0"/>
              </a:rPr>
              <a:t>mechanism with 2 degrees of freedom I.e., two inputs to any two links are required to yield definite motions in all the links.</a:t>
            </a:r>
            <a:endParaRPr lang="en-US" dirty="0">
              <a:latin typeface="Arial" charset="0"/>
            </a:endParaRPr>
          </a:p>
        </p:txBody>
      </p:sp>
    </p:spTree>
    <p:extLst>
      <p:ext uri="{BB962C8B-B14F-4D97-AF65-F5344CB8AC3E}">
        <p14:creationId xmlns:p14="http://schemas.microsoft.com/office/powerpoint/2010/main" xmlns="" val="404756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500"/>
                                        <p:tgtEl>
                                          <p:spTgt spid="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500"/>
                                        <p:tgtEl>
                                          <p:spTgt spid="6">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xit" presetSubtype="1" fill="hold" nodeType="clickEffect">
                                  <p:stCondLst>
                                    <p:cond delay="0"/>
                                  </p:stCondLst>
                                  <p:childTnLst>
                                    <p:animEffect transition="out" filter="wheel(1)">
                                      <p:cBhvr>
                                        <p:cTn id="38" dur="2000"/>
                                        <p:tgtEl>
                                          <p:spTgt spid="29698"/>
                                        </p:tgtEl>
                                      </p:cBhvr>
                                    </p:animEffect>
                                    <p:set>
                                      <p:cBhvr>
                                        <p:cTn id="39" dur="1" fill="hold">
                                          <p:stCondLst>
                                            <p:cond delay="1999"/>
                                          </p:stCondLst>
                                        </p:cTn>
                                        <p:tgtEl>
                                          <p:spTgt spid="29698"/>
                                        </p:tgtEl>
                                        <p:attrNameLst>
                                          <p:attrName>style.visibility</p:attrName>
                                        </p:attrNameLst>
                                      </p:cBhvr>
                                      <p:to>
                                        <p:strVal val="hidden"/>
                                      </p:to>
                                    </p:set>
                                  </p:childTnLst>
                                </p:cTn>
                              </p:par>
                              <p:par>
                                <p:cTn id="40" presetID="3" presetClass="exit" presetSubtype="10" fill="hold" grpId="0" nodeType="withEffect">
                                  <p:stCondLst>
                                    <p:cond delay="0"/>
                                  </p:stCondLst>
                                  <p:childTnLst>
                                    <p:animEffect transition="out" filter="blinds(horizontal)">
                                      <p:cBhvr>
                                        <p:cTn id="41" dur="500"/>
                                        <p:tgtEl>
                                          <p:spTgt spid="6">
                                            <p:txEl>
                                              <p:pRg st="0" end="0"/>
                                            </p:txEl>
                                          </p:spTgt>
                                        </p:tgtEl>
                                      </p:cBhvr>
                                    </p:animEffect>
                                    <p:set>
                                      <p:cBhvr>
                                        <p:cTn id="42" dur="1" fill="hold">
                                          <p:stCondLst>
                                            <p:cond delay="499"/>
                                          </p:stCondLst>
                                        </p:cTn>
                                        <p:tgtEl>
                                          <p:spTgt spid="6">
                                            <p:txEl>
                                              <p:pRg st="0" end="0"/>
                                            </p:txEl>
                                          </p:spTgt>
                                        </p:tgtEl>
                                        <p:attrNameLst>
                                          <p:attrName>style.visibility</p:attrName>
                                        </p:attrNameLst>
                                      </p:cBhvr>
                                      <p:to>
                                        <p:strVal val="hidden"/>
                                      </p:to>
                                    </p:set>
                                  </p:childTnLst>
                                </p:cTn>
                              </p:par>
                              <p:par>
                                <p:cTn id="43" presetID="3" presetClass="exit" presetSubtype="10" fill="hold" grpId="0" nodeType="withEffect">
                                  <p:stCondLst>
                                    <p:cond delay="0"/>
                                  </p:stCondLst>
                                  <p:childTnLst>
                                    <p:animEffect transition="out" filter="blinds(horizontal)">
                                      <p:cBhvr>
                                        <p:cTn id="44" dur="500"/>
                                        <p:tgtEl>
                                          <p:spTgt spid="6">
                                            <p:txEl>
                                              <p:pRg st="1" end="1"/>
                                            </p:txEl>
                                          </p:spTgt>
                                        </p:tgtEl>
                                      </p:cBhvr>
                                    </p:animEffect>
                                    <p:set>
                                      <p:cBhvr>
                                        <p:cTn id="45" dur="1" fill="hold">
                                          <p:stCondLst>
                                            <p:cond delay="499"/>
                                          </p:stCondLst>
                                        </p:cTn>
                                        <p:tgtEl>
                                          <p:spTgt spid="6">
                                            <p:txEl>
                                              <p:pRg st="1" end="1"/>
                                            </p:txEl>
                                          </p:spTgt>
                                        </p:tgtEl>
                                        <p:attrNameLst>
                                          <p:attrName>style.visibility</p:attrName>
                                        </p:attrNameLst>
                                      </p:cBhvr>
                                      <p:to>
                                        <p:strVal val="hidden"/>
                                      </p:to>
                                    </p:set>
                                  </p:childTnLst>
                                </p:cTn>
                              </p:par>
                              <p:par>
                                <p:cTn id="46" presetID="3" presetClass="exit" presetSubtype="10" fill="hold" grpId="0" nodeType="withEffect">
                                  <p:stCondLst>
                                    <p:cond delay="0"/>
                                  </p:stCondLst>
                                  <p:childTnLst>
                                    <p:animEffect transition="out" filter="blinds(horizontal)">
                                      <p:cBhvr>
                                        <p:cTn id="47" dur="500"/>
                                        <p:tgtEl>
                                          <p:spTgt spid="6">
                                            <p:txEl>
                                              <p:pRg st="2" end="2"/>
                                            </p:txEl>
                                          </p:spTgt>
                                        </p:tgtEl>
                                      </p:cBhvr>
                                    </p:animEffect>
                                    <p:set>
                                      <p:cBhvr>
                                        <p:cTn id="48" dur="1" fill="hold">
                                          <p:stCondLst>
                                            <p:cond delay="499"/>
                                          </p:stCondLst>
                                        </p:cTn>
                                        <p:tgtEl>
                                          <p:spTgt spid="6">
                                            <p:txEl>
                                              <p:pRg st="2" end="2"/>
                                            </p:txEl>
                                          </p:spTgt>
                                        </p:tgtEl>
                                        <p:attrNameLst>
                                          <p:attrName>style.visibility</p:attrName>
                                        </p:attrNameLst>
                                      </p:cBhvr>
                                      <p:to>
                                        <p:strVal val="hidden"/>
                                      </p:to>
                                    </p:set>
                                  </p:childTnLst>
                                </p:cTn>
                              </p:par>
                              <p:par>
                                <p:cTn id="49" presetID="3" presetClass="exit" presetSubtype="10" fill="hold" grpId="0" nodeType="withEffect">
                                  <p:stCondLst>
                                    <p:cond delay="0"/>
                                  </p:stCondLst>
                                  <p:childTnLst>
                                    <p:animEffect transition="out" filter="blinds(horizontal)">
                                      <p:cBhvr>
                                        <p:cTn id="50" dur="500"/>
                                        <p:tgtEl>
                                          <p:spTgt spid="6">
                                            <p:txEl>
                                              <p:pRg st="3" end="3"/>
                                            </p:txEl>
                                          </p:spTgt>
                                        </p:tgtEl>
                                      </p:cBhvr>
                                    </p:animEffect>
                                    <p:set>
                                      <p:cBhvr>
                                        <p:cTn id="51" dur="1" fill="hold">
                                          <p:stCondLst>
                                            <p:cond delay="499"/>
                                          </p:stCondLst>
                                        </p:cTn>
                                        <p:tgtEl>
                                          <p:spTgt spid="6">
                                            <p:txEl>
                                              <p:pRg st="3" end="3"/>
                                            </p:txEl>
                                          </p:spTgt>
                                        </p:tgtEl>
                                        <p:attrNameLst>
                                          <p:attrName>style.visibility</p:attrName>
                                        </p:attrNameLst>
                                      </p:cBhvr>
                                      <p:to>
                                        <p:strVal val="hidden"/>
                                      </p:to>
                                    </p:set>
                                  </p:childTnLst>
                                </p:cTn>
                              </p:par>
                              <p:par>
                                <p:cTn id="52" presetID="3" presetClass="exit" presetSubtype="10" fill="hold" grpId="0" nodeType="withEffect">
                                  <p:stCondLst>
                                    <p:cond delay="0"/>
                                  </p:stCondLst>
                                  <p:childTnLst>
                                    <p:animEffect transition="out" filter="blinds(horizontal)">
                                      <p:cBhvr>
                                        <p:cTn id="53" dur="500"/>
                                        <p:tgtEl>
                                          <p:spTgt spid="6">
                                            <p:txEl>
                                              <p:pRg st="4" end="4"/>
                                            </p:txEl>
                                          </p:spTgt>
                                        </p:tgtEl>
                                      </p:cBhvr>
                                    </p:animEffect>
                                    <p:set>
                                      <p:cBhvr>
                                        <p:cTn id="54" dur="1" fill="hold">
                                          <p:stCondLst>
                                            <p:cond delay="499"/>
                                          </p:stCondLst>
                                        </p:cTn>
                                        <p:tgtEl>
                                          <p:spTgt spid="6">
                                            <p:txEl>
                                              <p:pRg st="4" end="4"/>
                                            </p:txEl>
                                          </p:spTgt>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6">
                                            <p:txEl>
                                              <p:pRg st="5" end="5"/>
                                            </p:txEl>
                                          </p:spTgt>
                                        </p:tgtEl>
                                      </p:cBhvr>
                                    </p:animEffect>
                                    <p:set>
                                      <p:cBhvr>
                                        <p:cTn id="57" dur="1" fill="hold">
                                          <p:stCondLst>
                                            <p:cond delay="499"/>
                                          </p:stCondLst>
                                        </p:cTn>
                                        <p:tgtEl>
                                          <p:spTgt spid="6">
                                            <p:txEl>
                                              <p:pRg st="5" end="5"/>
                                            </p:txEl>
                                          </p:spTgt>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6">
                                            <p:txEl>
                                              <p:pRg st="6" end="6"/>
                                            </p:txEl>
                                          </p:spTgt>
                                        </p:tgtEl>
                                      </p:cBhvr>
                                    </p:animEffect>
                                    <p:set>
                                      <p:cBhvr>
                                        <p:cTn id="60" dur="1" fill="hold">
                                          <p:stCondLst>
                                            <p:cond delay="499"/>
                                          </p:stCondLst>
                                        </p:cTn>
                                        <p:tgtEl>
                                          <p:spTgt spid="6">
                                            <p:txEl>
                                              <p:pRg st="6" end="6"/>
                                            </p:txEl>
                                          </p:spTgt>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969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8">
                                            <p:txEl>
                                              <p:pRg st="3" end="3"/>
                                            </p:txEl>
                                          </p:spTgt>
                                        </p:tgtEl>
                                        <p:attrNameLst>
                                          <p:attrName>style.visibility</p:attrName>
                                        </p:attrNameLst>
                                      </p:cBhvr>
                                      <p:to>
                                        <p:strVal val="visible"/>
                                      </p:to>
                                    </p:set>
                                    <p:animEffect transition="in" filter="fade">
                                      <p:cBhvr>
                                        <p:cTn id="79" dur="500"/>
                                        <p:tgtEl>
                                          <p:spTgt spid="8">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8">
                                            <p:txEl>
                                              <p:pRg st="4" end="4"/>
                                            </p:txEl>
                                          </p:spTgt>
                                        </p:tgtEl>
                                        <p:attrNameLst>
                                          <p:attrName>style.visibility</p:attrName>
                                        </p:attrNameLst>
                                      </p:cBhvr>
                                      <p:to>
                                        <p:strVal val="visible"/>
                                      </p:to>
                                    </p:set>
                                    <p:animEffect transition="in" filter="fade">
                                      <p:cBhvr>
                                        <p:cTn id="84" dur="500"/>
                                        <p:tgtEl>
                                          <p:spTgt spid="8">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8">
                                            <p:txEl>
                                              <p:pRg st="5" end="5"/>
                                            </p:txEl>
                                          </p:spTgt>
                                        </p:tgtEl>
                                        <p:attrNameLst>
                                          <p:attrName>style.visibility</p:attrName>
                                        </p:attrNameLst>
                                      </p:cBhvr>
                                      <p:to>
                                        <p:strVal val="visible"/>
                                      </p:to>
                                    </p:set>
                                    <p:animEffect transition="in" filter="fade">
                                      <p:cBhvr>
                                        <p:cTn id="89" dur="500"/>
                                        <p:tgtEl>
                                          <p:spTgt spid="8">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8">
                                            <p:txEl>
                                              <p:pRg st="6" end="6"/>
                                            </p:txEl>
                                          </p:spTgt>
                                        </p:tgtEl>
                                        <p:attrNameLst>
                                          <p:attrName>style.visibility</p:attrName>
                                        </p:attrNameLst>
                                      </p:cBhvr>
                                      <p:to>
                                        <p:strVal val="visible"/>
                                      </p:to>
                                    </p:set>
                                    <p:animEffect transition="in" filter="fade">
                                      <p:cBhvr>
                                        <p:cTn id="94" dur="500"/>
                                        <p:tgtEl>
                                          <p:spTgt spid="8">
                                            <p:txEl>
                                              <p:pRg st="6" end="6"/>
                                            </p:txEl>
                                          </p:spTgt>
                                        </p:tgtEl>
                                      </p:cBhvr>
                                    </p:animEffect>
                                  </p:childTnLst>
                                </p:cTn>
                              </p:par>
                              <p:par>
                                <p:cTn id="95" presetID="3" presetClass="exit" presetSubtype="10" fill="hold" grpId="0" nodeType="withEffect">
                                  <p:stCondLst>
                                    <p:cond delay="0"/>
                                  </p:stCondLst>
                                  <p:childTnLst>
                                    <p:animEffect transition="out" filter="blinds(horizontal)">
                                      <p:cBhvr>
                                        <p:cTn id="96" dur="500"/>
                                        <p:tgtEl>
                                          <p:spTgt spid="8">
                                            <p:txEl>
                                              <p:pRg st="0" end="0"/>
                                            </p:txEl>
                                          </p:spTgt>
                                        </p:tgtEl>
                                      </p:cBhvr>
                                    </p:animEffect>
                                    <p:set>
                                      <p:cBhvr>
                                        <p:cTn id="97" dur="1" fill="hold">
                                          <p:stCondLst>
                                            <p:cond delay="499"/>
                                          </p:stCondLst>
                                        </p:cTn>
                                        <p:tgtEl>
                                          <p:spTgt spid="8">
                                            <p:txEl>
                                              <p:pRg st="0" end="0"/>
                                            </p:txEl>
                                          </p:spTgt>
                                        </p:tgtEl>
                                        <p:attrNameLst>
                                          <p:attrName>style.visibility</p:attrName>
                                        </p:attrNameLst>
                                      </p:cBhvr>
                                      <p:to>
                                        <p:strVal val="hidden"/>
                                      </p:to>
                                    </p:set>
                                  </p:childTnLst>
                                </p:cTn>
                              </p:par>
                              <p:par>
                                <p:cTn id="98" presetID="3" presetClass="exit" presetSubtype="10" fill="hold" grpId="0" nodeType="withEffect">
                                  <p:stCondLst>
                                    <p:cond delay="0"/>
                                  </p:stCondLst>
                                  <p:childTnLst>
                                    <p:animEffect transition="out" filter="blinds(horizontal)">
                                      <p:cBhvr>
                                        <p:cTn id="99" dur="500"/>
                                        <p:tgtEl>
                                          <p:spTgt spid="8">
                                            <p:txEl>
                                              <p:pRg st="1" end="1"/>
                                            </p:txEl>
                                          </p:spTgt>
                                        </p:tgtEl>
                                      </p:cBhvr>
                                    </p:animEffect>
                                    <p:set>
                                      <p:cBhvr>
                                        <p:cTn id="100" dur="1" fill="hold">
                                          <p:stCondLst>
                                            <p:cond delay="499"/>
                                          </p:stCondLst>
                                        </p:cTn>
                                        <p:tgtEl>
                                          <p:spTgt spid="8">
                                            <p:txEl>
                                              <p:pRg st="1" end="1"/>
                                            </p:txEl>
                                          </p:spTgt>
                                        </p:tgtEl>
                                        <p:attrNameLst>
                                          <p:attrName>style.visibility</p:attrName>
                                        </p:attrNameLst>
                                      </p:cBhvr>
                                      <p:to>
                                        <p:strVal val="hidden"/>
                                      </p:to>
                                    </p:set>
                                  </p:childTnLst>
                                </p:cTn>
                              </p:par>
                              <p:par>
                                <p:cTn id="101" presetID="3" presetClass="exit" presetSubtype="10" fill="hold" grpId="0" nodeType="withEffect">
                                  <p:stCondLst>
                                    <p:cond delay="0"/>
                                  </p:stCondLst>
                                  <p:childTnLst>
                                    <p:animEffect transition="out" filter="blinds(horizontal)">
                                      <p:cBhvr>
                                        <p:cTn id="102" dur="500"/>
                                        <p:tgtEl>
                                          <p:spTgt spid="8">
                                            <p:txEl>
                                              <p:pRg st="2" end="2"/>
                                            </p:txEl>
                                          </p:spTgt>
                                        </p:tgtEl>
                                      </p:cBhvr>
                                    </p:animEffect>
                                    <p:set>
                                      <p:cBhvr>
                                        <p:cTn id="103" dur="1" fill="hold">
                                          <p:stCondLst>
                                            <p:cond delay="499"/>
                                          </p:stCondLst>
                                        </p:cTn>
                                        <p:tgtEl>
                                          <p:spTgt spid="8">
                                            <p:txEl>
                                              <p:pRg st="2" end="2"/>
                                            </p:txEl>
                                          </p:spTgt>
                                        </p:tgtEl>
                                        <p:attrNameLst>
                                          <p:attrName>style.visibility</p:attrName>
                                        </p:attrNameLst>
                                      </p:cBhvr>
                                      <p:to>
                                        <p:strVal val="hidden"/>
                                      </p:to>
                                    </p:set>
                                  </p:childTnLst>
                                </p:cTn>
                              </p:par>
                              <p:par>
                                <p:cTn id="104" presetID="3" presetClass="exit" presetSubtype="10" fill="hold" grpId="0" nodeType="withEffect">
                                  <p:stCondLst>
                                    <p:cond delay="0"/>
                                  </p:stCondLst>
                                  <p:childTnLst>
                                    <p:animEffect transition="out" filter="blinds(horizontal)">
                                      <p:cBhvr>
                                        <p:cTn id="105" dur="500"/>
                                        <p:tgtEl>
                                          <p:spTgt spid="8">
                                            <p:txEl>
                                              <p:pRg st="3" end="3"/>
                                            </p:txEl>
                                          </p:spTgt>
                                        </p:tgtEl>
                                      </p:cBhvr>
                                    </p:animEffect>
                                    <p:set>
                                      <p:cBhvr>
                                        <p:cTn id="106" dur="1" fill="hold">
                                          <p:stCondLst>
                                            <p:cond delay="499"/>
                                          </p:stCondLst>
                                        </p:cTn>
                                        <p:tgtEl>
                                          <p:spTgt spid="8">
                                            <p:txEl>
                                              <p:pRg st="3" end="3"/>
                                            </p:txEl>
                                          </p:spTgt>
                                        </p:tgtEl>
                                        <p:attrNameLst>
                                          <p:attrName>style.visibility</p:attrName>
                                        </p:attrNameLst>
                                      </p:cBhvr>
                                      <p:to>
                                        <p:strVal val="hidden"/>
                                      </p:to>
                                    </p:set>
                                  </p:childTnLst>
                                </p:cTn>
                              </p:par>
                              <p:par>
                                <p:cTn id="107" presetID="3" presetClass="exit" presetSubtype="10" fill="hold" grpId="0" nodeType="withEffect">
                                  <p:stCondLst>
                                    <p:cond delay="0"/>
                                  </p:stCondLst>
                                  <p:childTnLst>
                                    <p:animEffect transition="out" filter="blinds(horizontal)">
                                      <p:cBhvr>
                                        <p:cTn id="108" dur="500"/>
                                        <p:tgtEl>
                                          <p:spTgt spid="8">
                                            <p:txEl>
                                              <p:pRg st="4" end="4"/>
                                            </p:txEl>
                                          </p:spTgt>
                                        </p:tgtEl>
                                      </p:cBhvr>
                                    </p:animEffect>
                                    <p:set>
                                      <p:cBhvr>
                                        <p:cTn id="109" dur="1" fill="hold">
                                          <p:stCondLst>
                                            <p:cond delay="499"/>
                                          </p:stCondLst>
                                        </p:cTn>
                                        <p:tgtEl>
                                          <p:spTgt spid="8">
                                            <p:txEl>
                                              <p:pRg st="4" end="4"/>
                                            </p:txEl>
                                          </p:spTgt>
                                        </p:tgtEl>
                                        <p:attrNameLst>
                                          <p:attrName>style.visibility</p:attrName>
                                        </p:attrNameLst>
                                      </p:cBhvr>
                                      <p:to>
                                        <p:strVal val="hidden"/>
                                      </p:to>
                                    </p:set>
                                  </p:childTnLst>
                                </p:cTn>
                              </p:par>
                              <p:par>
                                <p:cTn id="110" presetID="3" presetClass="exit" presetSubtype="10" fill="hold" grpId="0" nodeType="withEffect">
                                  <p:stCondLst>
                                    <p:cond delay="0"/>
                                  </p:stCondLst>
                                  <p:childTnLst>
                                    <p:animEffect transition="out" filter="blinds(horizontal)">
                                      <p:cBhvr>
                                        <p:cTn id="111" dur="500"/>
                                        <p:tgtEl>
                                          <p:spTgt spid="8">
                                            <p:txEl>
                                              <p:pRg st="5" end="5"/>
                                            </p:txEl>
                                          </p:spTgt>
                                        </p:tgtEl>
                                      </p:cBhvr>
                                    </p:animEffect>
                                    <p:set>
                                      <p:cBhvr>
                                        <p:cTn id="112" dur="1" fill="hold">
                                          <p:stCondLst>
                                            <p:cond delay="499"/>
                                          </p:stCondLst>
                                        </p:cTn>
                                        <p:tgtEl>
                                          <p:spTgt spid="8">
                                            <p:txEl>
                                              <p:pRg st="5" end="5"/>
                                            </p:txEl>
                                          </p:spTgt>
                                        </p:tgtEl>
                                        <p:attrNameLst>
                                          <p:attrName>style.visibility</p:attrName>
                                        </p:attrNameLst>
                                      </p:cBhvr>
                                      <p:to>
                                        <p:strVal val="hidden"/>
                                      </p:to>
                                    </p:set>
                                  </p:childTnLst>
                                </p:cTn>
                              </p:par>
                              <p:par>
                                <p:cTn id="113" presetID="3" presetClass="exit" presetSubtype="10" fill="hold" grpId="0" nodeType="withEffect">
                                  <p:stCondLst>
                                    <p:cond delay="0"/>
                                  </p:stCondLst>
                                  <p:childTnLst>
                                    <p:animEffect transition="out" filter="blinds(horizontal)">
                                      <p:cBhvr>
                                        <p:cTn id="114" dur="500"/>
                                        <p:tgtEl>
                                          <p:spTgt spid="8">
                                            <p:txEl>
                                              <p:pRg st="6" end="6"/>
                                            </p:txEl>
                                          </p:spTgt>
                                        </p:tgtEl>
                                      </p:cBhvr>
                                    </p:animEffect>
                                    <p:set>
                                      <p:cBhvr>
                                        <p:cTn id="115" dur="1" fill="hold">
                                          <p:stCondLst>
                                            <p:cond delay="499"/>
                                          </p:stCondLst>
                                        </p:cTn>
                                        <p:tgtEl>
                                          <p:spTgt spid="8">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8"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lstStyle/>
          <a:p>
            <a:r>
              <a:rPr lang="en-IN" b="1" u="sng" dirty="0"/>
              <a:t>LINKS:</a:t>
            </a:r>
          </a:p>
        </p:txBody>
      </p:sp>
      <p:sp>
        <p:nvSpPr>
          <p:cNvPr id="3" name="Content Placeholder 2"/>
          <p:cNvSpPr>
            <a:spLocks noGrp="1"/>
          </p:cNvSpPr>
          <p:nvPr>
            <p:ph idx="1"/>
          </p:nvPr>
        </p:nvSpPr>
        <p:spPr>
          <a:xfrm>
            <a:off x="838200" y="1825625"/>
            <a:ext cx="10515600" cy="4351338"/>
          </a:xfrm>
        </p:spPr>
        <p:txBody>
          <a:bodyPr>
            <a:normAutofit fontScale="92500" lnSpcReduction="10000"/>
          </a:bodyPr>
          <a:lstStyle/>
          <a:p>
            <a:r>
              <a:rPr lang="en-US" altLang="en-US" dirty="0"/>
              <a:t>A link (or element or kinematic link) is a </a:t>
            </a:r>
            <a:r>
              <a:rPr lang="en-US" altLang="en-US" dirty="0">
                <a:solidFill>
                  <a:srgbClr val="FF0000"/>
                </a:solidFill>
              </a:rPr>
              <a:t>resistance body</a:t>
            </a:r>
            <a:r>
              <a:rPr lang="en-US" altLang="en-US" dirty="0"/>
              <a:t> (or assembly of resistance bodies) that constitute the part (parts) of the machine </a:t>
            </a:r>
            <a:r>
              <a:rPr lang="en-US" altLang="en-US" dirty="0">
                <a:solidFill>
                  <a:srgbClr val="FF0000"/>
                </a:solidFill>
              </a:rPr>
              <a:t>connecting other parts</a:t>
            </a:r>
            <a:r>
              <a:rPr lang="en-US" altLang="en-US" dirty="0"/>
              <a:t> which have </a:t>
            </a:r>
            <a:r>
              <a:rPr lang="en-US" altLang="en-US" dirty="0">
                <a:solidFill>
                  <a:srgbClr val="FF0000"/>
                </a:solidFill>
              </a:rPr>
              <a:t>motion relative</a:t>
            </a:r>
            <a:r>
              <a:rPr lang="en-US" altLang="en-US" dirty="0"/>
              <a:t> to it. </a:t>
            </a:r>
          </a:p>
          <a:p>
            <a:r>
              <a:rPr lang="en-IN" dirty="0"/>
              <a:t>Characteristics:</a:t>
            </a:r>
          </a:p>
          <a:p>
            <a:pPr lvl="1"/>
            <a:r>
              <a:rPr lang="en-IN" dirty="0"/>
              <a:t>It should have </a:t>
            </a:r>
            <a:r>
              <a:rPr lang="en-IN" dirty="0">
                <a:solidFill>
                  <a:srgbClr val="FF0000"/>
                </a:solidFill>
              </a:rPr>
              <a:t>relative motion </a:t>
            </a:r>
          </a:p>
          <a:p>
            <a:pPr lvl="1"/>
            <a:r>
              <a:rPr lang="en-IN" dirty="0"/>
              <a:t>It need not necessarily be rigid body, but it must be a </a:t>
            </a:r>
            <a:r>
              <a:rPr lang="en-IN" dirty="0">
                <a:solidFill>
                  <a:srgbClr val="FF0000"/>
                </a:solidFill>
              </a:rPr>
              <a:t>resistance body</a:t>
            </a:r>
            <a:r>
              <a:rPr lang="en-IN" dirty="0"/>
              <a:t> (a body capable of transmitting the required forces with negligible deformation). </a:t>
            </a:r>
          </a:p>
          <a:p>
            <a:r>
              <a:rPr lang="en-IN" dirty="0"/>
              <a:t>Ex: 	</a:t>
            </a:r>
          </a:p>
          <a:p>
            <a:pPr lvl="1"/>
            <a:r>
              <a:rPr lang="en-IN" dirty="0"/>
              <a:t>Liquids which are resistance to compressive forces</a:t>
            </a:r>
          </a:p>
          <a:p>
            <a:pPr lvl="1"/>
            <a:r>
              <a:rPr lang="en-IN" dirty="0"/>
              <a:t>Chains, belts &amp; ropes, which are resistance to tensile forces</a:t>
            </a:r>
          </a:p>
          <a:p>
            <a:r>
              <a:rPr lang="en-IN" dirty="0"/>
              <a:t>A link which is stationary and which supports the moving members is called </a:t>
            </a:r>
            <a:r>
              <a:rPr lang="en-IN" dirty="0">
                <a:solidFill>
                  <a:srgbClr val="FF0000"/>
                </a:solidFill>
              </a:rPr>
              <a:t>frame</a:t>
            </a:r>
            <a:r>
              <a:rPr lang="en-IN" dirty="0"/>
              <a:t>.</a:t>
            </a:r>
          </a:p>
          <a:p>
            <a:endParaRPr lang="en-IN" dirty="0"/>
          </a:p>
        </p:txBody>
      </p:sp>
      <p:sp>
        <p:nvSpPr>
          <p:cNvPr id="4" name="Date Placeholder 3"/>
          <p:cNvSpPr>
            <a:spLocks noGrp="1"/>
          </p:cNvSpPr>
          <p:nvPr>
            <p:ph type="dt" sz="half" idx="10"/>
          </p:nvPr>
        </p:nvSpPr>
        <p:spPr>
          <a:xfrm>
            <a:off x="838200" y="6356352"/>
            <a:ext cx="2743200" cy="365125"/>
          </a:xfrm>
        </p:spPr>
        <p:txBody>
          <a:bodyPr/>
          <a:lstStyle/>
          <a:p>
            <a:fld id="{423FBE0E-951C-487F-A8D8-BAC0585B5648}" type="datetime1">
              <a:rPr lang="en-IN" smtClean="0"/>
              <a:pPr/>
              <a:t>23-02-2020</a:t>
            </a:fld>
            <a:endParaRPr lang="en-IN"/>
          </a:p>
        </p:txBody>
      </p:sp>
      <p:sp>
        <p:nvSpPr>
          <p:cNvPr id="5" name="Footer Placeholder 4"/>
          <p:cNvSpPr>
            <a:spLocks noGrp="1"/>
          </p:cNvSpPr>
          <p:nvPr>
            <p:ph type="ftr" sz="quarter" idx="11"/>
          </p:nvPr>
        </p:nvSpPr>
        <p:spPr>
          <a:xfrm>
            <a:off x="4038600" y="6356352"/>
            <a:ext cx="4114800" cy="365125"/>
          </a:xfrm>
        </p:spPr>
        <p:txBody>
          <a:bodyPr/>
          <a:lstStyle/>
          <a:p>
            <a:r>
              <a:rPr lang="en-IN"/>
              <a:t>Pavana, Assistant Professor, Dept. of ME, SJEC</a:t>
            </a:r>
          </a:p>
        </p:txBody>
      </p:sp>
      <p:sp>
        <p:nvSpPr>
          <p:cNvPr id="6" name="Slide Number Placeholder 5"/>
          <p:cNvSpPr>
            <a:spLocks noGrp="1"/>
          </p:cNvSpPr>
          <p:nvPr>
            <p:ph type="sldNum" sz="quarter" idx="12"/>
          </p:nvPr>
        </p:nvSpPr>
        <p:spPr>
          <a:xfrm>
            <a:off x="8610600" y="6356352"/>
            <a:ext cx="2743200" cy="365125"/>
          </a:xfrm>
        </p:spPr>
        <p:txBody>
          <a:bodyPr/>
          <a:lstStyle/>
          <a:p>
            <a:fld id="{DD7BB4AB-C194-4086-8137-E9CE68CA0D5D}" type="slidenum">
              <a:rPr lang="en-IN" smtClean="0"/>
              <a:pPr/>
              <a:t>5</a:t>
            </a:fld>
            <a:endParaRPr lang="en-IN"/>
          </a:p>
        </p:txBody>
      </p:sp>
      <p:pic>
        <p:nvPicPr>
          <p:cNvPr id="4098" name="Picture 2" descr="Image result for links in kinematics of machin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12482" y="56935"/>
            <a:ext cx="3773475" cy="17639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12023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50</a:t>
            </a:fld>
            <a:endParaRPr lang="en-IN"/>
          </a:p>
        </p:txBody>
      </p:sp>
      <p:pic>
        <p:nvPicPr>
          <p:cNvPr id="30722" name="Picture 2" descr="scan007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5918" y="0"/>
            <a:ext cx="3787652" cy="3110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216030" y="3287895"/>
            <a:ext cx="3987540" cy="2862322"/>
          </a:xfrm>
          <a:prstGeom prst="rect">
            <a:avLst/>
          </a:prstGeom>
        </p:spPr>
        <p:txBody>
          <a:bodyPr wrap="square">
            <a:spAutoFit/>
          </a:bodyPr>
          <a:lstStyle/>
          <a:p>
            <a:pPr algn="just" defTabSz="914400" fontAlgn="base">
              <a:spcBef>
                <a:spcPct val="0"/>
              </a:spcBef>
              <a:spcAft>
                <a:spcPct val="0"/>
              </a:spcAft>
            </a:pPr>
            <a:r>
              <a:rPr lang="en-US" altLang="en-US" b="1" dirty="0">
                <a:latin typeface="Georgia" panose="02040502050405020303" pitchFamily="18" charset="0"/>
              </a:rPr>
              <a:t>F = 3 (l - 1) - 2j</a:t>
            </a:r>
            <a:r>
              <a:rPr lang="en-US" altLang="en-US" b="1" baseline="-25000" dirty="0">
                <a:latin typeface="Georgia" panose="02040502050405020303" pitchFamily="18" charset="0"/>
              </a:rPr>
              <a:t>1</a:t>
            </a:r>
            <a:r>
              <a:rPr lang="en-US" altLang="en-US" b="1" dirty="0">
                <a:latin typeface="Georgia" panose="02040502050405020303" pitchFamily="18" charset="0"/>
              </a:rPr>
              <a:t> – j</a:t>
            </a:r>
            <a:r>
              <a:rPr lang="en-US" altLang="en-US" b="1" baseline="-25000" dirty="0">
                <a:latin typeface="Georgia" panose="02040502050405020303" pitchFamily="18" charset="0"/>
              </a:rPr>
              <a:t>2</a:t>
            </a:r>
            <a:r>
              <a:rPr lang="en-US" altLang="en-US" b="1" dirty="0">
                <a:latin typeface="Georgia" panose="02040502050405020303" pitchFamily="18" charset="0"/>
              </a:rPr>
              <a:t> </a:t>
            </a:r>
            <a:endParaRPr lang="en-US" altLang="en-US" dirty="0"/>
          </a:p>
          <a:p>
            <a:pPr lvl="0" algn="just" defTabSz="914400" fontAlgn="base">
              <a:spcBef>
                <a:spcPct val="0"/>
              </a:spcBef>
              <a:spcAft>
                <a:spcPct val="0"/>
              </a:spcAft>
            </a:pPr>
            <a:r>
              <a:rPr lang="en-US" dirty="0">
                <a:latin typeface="Georgia" pitchFamily="18" charset="0"/>
                <a:cs typeface="Times New Roman" pitchFamily="18" charset="0"/>
              </a:rPr>
              <a:t>l=6</a:t>
            </a:r>
          </a:p>
          <a:p>
            <a:pPr lvl="0" algn="just" defTabSz="914400" fontAlgn="base">
              <a:spcBef>
                <a:spcPct val="0"/>
              </a:spcBef>
              <a:spcAft>
                <a:spcPct val="0"/>
              </a:spcAft>
            </a:pPr>
            <a:r>
              <a:rPr lang="en-US" dirty="0">
                <a:latin typeface="Georgia" pitchFamily="18" charset="0"/>
                <a:cs typeface="Times New Roman" pitchFamily="18" charset="0"/>
              </a:rPr>
              <a:t>j1=7</a:t>
            </a:r>
          </a:p>
          <a:p>
            <a:pPr lvl="0" algn="just" defTabSz="914400" fontAlgn="base">
              <a:spcBef>
                <a:spcPct val="0"/>
              </a:spcBef>
              <a:spcAft>
                <a:spcPct val="0"/>
              </a:spcAft>
            </a:pPr>
            <a:r>
              <a:rPr lang="en-US" dirty="0">
                <a:latin typeface="Georgia" pitchFamily="18" charset="0"/>
                <a:cs typeface="Times New Roman" pitchFamily="18" charset="0"/>
              </a:rPr>
              <a:t>j2=0</a:t>
            </a:r>
          </a:p>
          <a:p>
            <a:pPr lvl="0" defTabSz="914400" fontAlgn="base">
              <a:spcBef>
                <a:spcPct val="0"/>
              </a:spcBef>
              <a:spcAft>
                <a:spcPct val="0"/>
              </a:spcAft>
            </a:pPr>
            <a:r>
              <a:rPr lang="en-US" dirty="0">
                <a:latin typeface="Georgia" pitchFamily="18" charset="0"/>
                <a:cs typeface="Times New Roman" pitchFamily="18" charset="0"/>
              </a:rPr>
              <a:t>F = 3 (6 - 1) - 2 × 7 – 0 </a:t>
            </a:r>
          </a:p>
          <a:p>
            <a:pPr lvl="0" defTabSz="914400" fontAlgn="base">
              <a:spcBef>
                <a:spcPct val="0"/>
              </a:spcBef>
              <a:spcAft>
                <a:spcPct val="0"/>
              </a:spcAft>
            </a:pPr>
            <a:r>
              <a:rPr lang="en-US" dirty="0">
                <a:latin typeface="Georgia" pitchFamily="18" charset="0"/>
                <a:cs typeface="Times New Roman" pitchFamily="18" charset="0"/>
              </a:rPr>
              <a:t>F=1</a:t>
            </a:r>
          </a:p>
          <a:p>
            <a:pPr lvl="0" defTabSz="914400" fontAlgn="base">
              <a:spcBef>
                <a:spcPct val="0"/>
              </a:spcBef>
              <a:spcAft>
                <a:spcPct val="0"/>
              </a:spcAft>
            </a:pPr>
            <a:r>
              <a:rPr lang="en-US" dirty="0">
                <a:latin typeface="Georgia" pitchFamily="18" charset="0"/>
                <a:cs typeface="Times New Roman" pitchFamily="18" charset="0"/>
              </a:rPr>
              <a:t>Therefore </a:t>
            </a:r>
            <a:r>
              <a:rPr lang="en-IN" dirty="0">
                <a:latin typeface="Georgia" pitchFamily="18" charset="0"/>
                <a:cs typeface="Times New Roman" pitchFamily="18" charset="0"/>
              </a:rPr>
              <a:t>mechanism with 1 degrees of freedom </a:t>
            </a:r>
            <a:r>
              <a:rPr lang="en-IN" dirty="0"/>
              <a:t>I.e., one input to any one link will result in definite motion of all the links.</a:t>
            </a:r>
          </a:p>
        </p:txBody>
      </p:sp>
      <p:pic>
        <p:nvPicPr>
          <p:cNvPr id="30724" name="Picture 4" descr="scan007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75616" y="272355"/>
            <a:ext cx="4439034" cy="2565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7050910" y="3287895"/>
            <a:ext cx="3987540" cy="2862322"/>
          </a:xfrm>
          <a:prstGeom prst="rect">
            <a:avLst/>
          </a:prstGeom>
        </p:spPr>
        <p:txBody>
          <a:bodyPr wrap="square">
            <a:spAutoFit/>
          </a:bodyPr>
          <a:lstStyle/>
          <a:p>
            <a:pPr algn="just" defTabSz="914400" fontAlgn="base">
              <a:spcBef>
                <a:spcPct val="0"/>
              </a:spcBef>
              <a:spcAft>
                <a:spcPct val="0"/>
              </a:spcAft>
            </a:pPr>
            <a:r>
              <a:rPr lang="en-US" altLang="en-US" b="1" dirty="0">
                <a:latin typeface="Georgia" panose="02040502050405020303" pitchFamily="18" charset="0"/>
              </a:rPr>
              <a:t>F = 3 (l - 1) - 2j</a:t>
            </a:r>
            <a:r>
              <a:rPr lang="en-US" altLang="en-US" b="1" baseline="-25000" dirty="0">
                <a:latin typeface="Georgia" panose="02040502050405020303" pitchFamily="18" charset="0"/>
              </a:rPr>
              <a:t>1</a:t>
            </a:r>
            <a:r>
              <a:rPr lang="en-US" altLang="en-US" b="1" dirty="0">
                <a:latin typeface="Georgia" panose="02040502050405020303" pitchFamily="18" charset="0"/>
              </a:rPr>
              <a:t> – j</a:t>
            </a:r>
            <a:r>
              <a:rPr lang="en-US" altLang="en-US" b="1" baseline="-25000" dirty="0">
                <a:latin typeface="Georgia" panose="02040502050405020303" pitchFamily="18" charset="0"/>
              </a:rPr>
              <a:t>2</a:t>
            </a:r>
            <a:r>
              <a:rPr lang="en-US" altLang="en-US" b="1" dirty="0">
                <a:latin typeface="Georgia" panose="02040502050405020303" pitchFamily="18" charset="0"/>
              </a:rPr>
              <a:t> </a:t>
            </a:r>
            <a:endParaRPr lang="en-US" altLang="en-US" dirty="0"/>
          </a:p>
          <a:p>
            <a:pPr lvl="0" algn="just" defTabSz="914400" fontAlgn="base">
              <a:spcBef>
                <a:spcPct val="0"/>
              </a:spcBef>
              <a:spcAft>
                <a:spcPct val="0"/>
              </a:spcAft>
            </a:pPr>
            <a:r>
              <a:rPr lang="en-US" dirty="0">
                <a:latin typeface="Georgia" pitchFamily="18" charset="0"/>
                <a:cs typeface="Times New Roman" pitchFamily="18" charset="0"/>
              </a:rPr>
              <a:t>l=6</a:t>
            </a:r>
          </a:p>
          <a:p>
            <a:pPr lvl="0" algn="just" defTabSz="914400" fontAlgn="base">
              <a:spcBef>
                <a:spcPct val="0"/>
              </a:spcBef>
              <a:spcAft>
                <a:spcPct val="0"/>
              </a:spcAft>
            </a:pPr>
            <a:r>
              <a:rPr lang="en-US" dirty="0">
                <a:latin typeface="Georgia" pitchFamily="18" charset="0"/>
                <a:cs typeface="Times New Roman" pitchFamily="18" charset="0"/>
              </a:rPr>
              <a:t>j1=7</a:t>
            </a:r>
          </a:p>
          <a:p>
            <a:pPr lvl="0" algn="just" defTabSz="914400" fontAlgn="base">
              <a:spcBef>
                <a:spcPct val="0"/>
              </a:spcBef>
              <a:spcAft>
                <a:spcPct val="0"/>
              </a:spcAft>
            </a:pPr>
            <a:r>
              <a:rPr lang="en-US" dirty="0">
                <a:latin typeface="Georgia" pitchFamily="18" charset="0"/>
                <a:cs typeface="Times New Roman" pitchFamily="18" charset="0"/>
              </a:rPr>
              <a:t>j2=0</a:t>
            </a:r>
          </a:p>
          <a:p>
            <a:pPr lvl="0" defTabSz="914400" fontAlgn="base">
              <a:spcBef>
                <a:spcPct val="0"/>
              </a:spcBef>
              <a:spcAft>
                <a:spcPct val="0"/>
              </a:spcAft>
            </a:pPr>
            <a:r>
              <a:rPr lang="en-US" dirty="0">
                <a:latin typeface="Georgia" pitchFamily="18" charset="0"/>
                <a:cs typeface="Times New Roman" pitchFamily="18" charset="0"/>
              </a:rPr>
              <a:t>F = 3 (6 - 1) - 2 × 7 – 0 </a:t>
            </a:r>
          </a:p>
          <a:p>
            <a:pPr lvl="0" defTabSz="914400" fontAlgn="base">
              <a:spcBef>
                <a:spcPct val="0"/>
              </a:spcBef>
              <a:spcAft>
                <a:spcPct val="0"/>
              </a:spcAft>
            </a:pPr>
            <a:r>
              <a:rPr lang="en-US" dirty="0">
                <a:latin typeface="Georgia" pitchFamily="18" charset="0"/>
                <a:cs typeface="Times New Roman" pitchFamily="18" charset="0"/>
              </a:rPr>
              <a:t>F=1</a:t>
            </a:r>
          </a:p>
          <a:p>
            <a:pPr lvl="0" defTabSz="914400" fontAlgn="base">
              <a:spcBef>
                <a:spcPct val="0"/>
              </a:spcBef>
              <a:spcAft>
                <a:spcPct val="0"/>
              </a:spcAft>
            </a:pPr>
            <a:r>
              <a:rPr lang="en-US" dirty="0">
                <a:latin typeface="Georgia" pitchFamily="18" charset="0"/>
                <a:cs typeface="Times New Roman" pitchFamily="18" charset="0"/>
              </a:rPr>
              <a:t>Therefore </a:t>
            </a:r>
            <a:r>
              <a:rPr lang="en-IN" dirty="0">
                <a:latin typeface="Georgia" pitchFamily="18" charset="0"/>
                <a:cs typeface="Times New Roman" pitchFamily="18" charset="0"/>
              </a:rPr>
              <a:t>mechanism with 1 degrees of freedom </a:t>
            </a:r>
            <a:r>
              <a:rPr lang="en-IN" dirty="0"/>
              <a:t>I.e., one input to any one link will result in definite motion of all the links.</a:t>
            </a:r>
          </a:p>
        </p:txBody>
      </p:sp>
    </p:spTree>
    <p:extLst>
      <p:ext uri="{BB962C8B-B14F-4D97-AF65-F5344CB8AC3E}">
        <p14:creationId xmlns:p14="http://schemas.microsoft.com/office/powerpoint/2010/main" xmlns="" val="21901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500"/>
                                        <p:tgtEl>
                                          <p:spTgt spid="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500"/>
                                        <p:tgtEl>
                                          <p:spTgt spid="7">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0724"/>
                                        </p:tgtEl>
                                        <p:attrNameLst>
                                          <p:attrName>style.visibility</p:attrName>
                                        </p:attrNameLst>
                                      </p:cBhvr>
                                      <p:to>
                                        <p:strVal val="visible"/>
                                      </p:to>
                                    </p:set>
                                    <p:anim calcmode="lin" valueType="num">
                                      <p:cBhvr additive="base">
                                        <p:cTn id="39" dur="500" fill="hold"/>
                                        <p:tgtEl>
                                          <p:spTgt spid="30724"/>
                                        </p:tgtEl>
                                        <p:attrNameLst>
                                          <p:attrName>ppt_x</p:attrName>
                                        </p:attrNameLst>
                                      </p:cBhvr>
                                      <p:tavLst>
                                        <p:tav tm="0">
                                          <p:val>
                                            <p:strVal val="#ppt_x"/>
                                          </p:val>
                                        </p:tav>
                                        <p:tav tm="100000">
                                          <p:val>
                                            <p:strVal val="#ppt_x"/>
                                          </p:val>
                                        </p:tav>
                                      </p:tavLst>
                                    </p:anim>
                                    <p:anim calcmode="lin" valueType="num">
                                      <p:cBhvr additive="base">
                                        <p:cTn id="40" dur="500" fill="hold"/>
                                        <p:tgtEl>
                                          <p:spTgt spid="30724"/>
                                        </p:tgtEl>
                                        <p:attrNameLst>
                                          <p:attrName>ppt_y</p:attrName>
                                        </p:attrNameLst>
                                      </p:cBhvr>
                                      <p:tavLst>
                                        <p:tav tm="0">
                                          <p:val>
                                            <p:strVal val="1+#ppt_h/2"/>
                                          </p:val>
                                        </p:tav>
                                        <p:tav tm="100000">
                                          <p:val>
                                            <p:strVal val="#ppt_y"/>
                                          </p:val>
                                        </p:tav>
                                      </p:tavLst>
                                    </p:anim>
                                  </p:childTnLst>
                                </p:cTn>
                              </p:par>
                              <p:par>
                                <p:cTn id="41" presetID="3" presetClass="exit" presetSubtype="10" fill="hold" grpId="0" nodeType="withEffect">
                                  <p:stCondLst>
                                    <p:cond delay="0"/>
                                  </p:stCondLst>
                                  <p:childTnLst>
                                    <p:animEffect transition="out" filter="blinds(horizontal)">
                                      <p:cBhvr>
                                        <p:cTn id="42" dur="500"/>
                                        <p:tgtEl>
                                          <p:spTgt spid="7">
                                            <p:txEl>
                                              <p:pRg st="0" end="0"/>
                                            </p:txEl>
                                          </p:spTgt>
                                        </p:tgtEl>
                                      </p:cBhvr>
                                    </p:animEffect>
                                    <p:set>
                                      <p:cBhvr>
                                        <p:cTn id="43" dur="1" fill="hold">
                                          <p:stCondLst>
                                            <p:cond delay="499"/>
                                          </p:stCondLst>
                                        </p:cTn>
                                        <p:tgtEl>
                                          <p:spTgt spid="7">
                                            <p:txEl>
                                              <p:pRg st="0" end="0"/>
                                            </p:txEl>
                                          </p:spTgt>
                                        </p:tgtEl>
                                        <p:attrNameLst>
                                          <p:attrName>style.visibility</p:attrName>
                                        </p:attrNameLst>
                                      </p:cBhvr>
                                      <p:to>
                                        <p:strVal val="hidden"/>
                                      </p:to>
                                    </p:set>
                                  </p:childTnLst>
                                </p:cTn>
                              </p:par>
                              <p:par>
                                <p:cTn id="44" presetID="3" presetClass="exit" presetSubtype="10" fill="hold" grpId="0" nodeType="withEffect">
                                  <p:stCondLst>
                                    <p:cond delay="0"/>
                                  </p:stCondLst>
                                  <p:childTnLst>
                                    <p:animEffect transition="out" filter="blinds(horizontal)">
                                      <p:cBhvr>
                                        <p:cTn id="45" dur="500"/>
                                        <p:tgtEl>
                                          <p:spTgt spid="7">
                                            <p:txEl>
                                              <p:pRg st="1" end="1"/>
                                            </p:txEl>
                                          </p:spTgt>
                                        </p:tgtEl>
                                      </p:cBhvr>
                                    </p:animEffect>
                                    <p:set>
                                      <p:cBhvr>
                                        <p:cTn id="46" dur="1" fill="hold">
                                          <p:stCondLst>
                                            <p:cond delay="499"/>
                                          </p:stCondLst>
                                        </p:cTn>
                                        <p:tgtEl>
                                          <p:spTgt spid="7">
                                            <p:txEl>
                                              <p:pRg st="1" end="1"/>
                                            </p:txEl>
                                          </p:spTgt>
                                        </p:tgtEl>
                                        <p:attrNameLst>
                                          <p:attrName>style.visibility</p:attrName>
                                        </p:attrNameLst>
                                      </p:cBhvr>
                                      <p:to>
                                        <p:strVal val="hidden"/>
                                      </p:to>
                                    </p:set>
                                  </p:childTnLst>
                                </p:cTn>
                              </p:par>
                              <p:par>
                                <p:cTn id="47" presetID="3" presetClass="exit" presetSubtype="10" fill="hold" grpId="0" nodeType="withEffect">
                                  <p:stCondLst>
                                    <p:cond delay="0"/>
                                  </p:stCondLst>
                                  <p:childTnLst>
                                    <p:animEffect transition="out" filter="blinds(horizontal)">
                                      <p:cBhvr>
                                        <p:cTn id="48" dur="500"/>
                                        <p:tgtEl>
                                          <p:spTgt spid="7">
                                            <p:txEl>
                                              <p:pRg st="2" end="2"/>
                                            </p:txEl>
                                          </p:spTgt>
                                        </p:tgtEl>
                                      </p:cBhvr>
                                    </p:animEffect>
                                    <p:set>
                                      <p:cBhvr>
                                        <p:cTn id="49" dur="1" fill="hold">
                                          <p:stCondLst>
                                            <p:cond delay="499"/>
                                          </p:stCondLst>
                                        </p:cTn>
                                        <p:tgtEl>
                                          <p:spTgt spid="7">
                                            <p:txEl>
                                              <p:pRg st="2" end="2"/>
                                            </p:txEl>
                                          </p:spTgt>
                                        </p:tgtEl>
                                        <p:attrNameLst>
                                          <p:attrName>style.visibility</p:attrName>
                                        </p:attrNameLst>
                                      </p:cBhvr>
                                      <p:to>
                                        <p:strVal val="hidden"/>
                                      </p:to>
                                    </p:set>
                                  </p:childTnLst>
                                </p:cTn>
                              </p:par>
                              <p:par>
                                <p:cTn id="50" presetID="3" presetClass="exit" presetSubtype="10" fill="hold" grpId="0" nodeType="withEffect">
                                  <p:stCondLst>
                                    <p:cond delay="0"/>
                                  </p:stCondLst>
                                  <p:childTnLst>
                                    <p:animEffect transition="out" filter="blinds(horizontal)">
                                      <p:cBhvr>
                                        <p:cTn id="51" dur="500"/>
                                        <p:tgtEl>
                                          <p:spTgt spid="7">
                                            <p:txEl>
                                              <p:pRg st="3" end="3"/>
                                            </p:txEl>
                                          </p:spTgt>
                                        </p:tgtEl>
                                      </p:cBhvr>
                                    </p:animEffect>
                                    <p:set>
                                      <p:cBhvr>
                                        <p:cTn id="52" dur="1" fill="hold">
                                          <p:stCondLst>
                                            <p:cond delay="499"/>
                                          </p:stCondLst>
                                        </p:cTn>
                                        <p:tgtEl>
                                          <p:spTgt spid="7">
                                            <p:txEl>
                                              <p:pRg st="3" end="3"/>
                                            </p:txEl>
                                          </p:spTgt>
                                        </p:tgtEl>
                                        <p:attrNameLst>
                                          <p:attrName>style.visibility</p:attrName>
                                        </p:attrNameLst>
                                      </p:cBhvr>
                                      <p:to>
                                        <p:strVal val="hidden"/>
                                      </p:to>
                                    </p:set>
                                  </p:childTnLst>
                                </p:cTn>
                              </p:par>
                              <p:par>
                                <p:cTn id="53" presetID="3" presetClass="exit" presetSubtype="10" fill="hold" grpId="0" nodeType="withEffect">
                                  <p:stCondLst>
                                    <p:cond delay="0"/>
                                  </p:stCondLst>
                                  <p:childTnLst>
                                    <p:animEffect transition="out" filter="blinds(horizontal)">
                                      <p:cBhvr>
                                        <p:cTn id="54" dur="500"/>
                                        <p:tgtEl>
                                          <p:spTgt spid="7">
                                            <p:txEl>
                                              <p:pRg st="4" end="4"/>
                                            </p:txEl>
                                          </p:spTgt>
                                        </p:tgtEl>
                                      </p:cBhvr>
                                    </p:animEffect>
                                    <p:set>
                                      <p:cBhvr>
                                        <p:cTn id="55" dur="1" fill="hold">
                                          <p:stCondLst>
                                            <p:cond delay="499"/>
                                          </p:stCondLst>
                                        </p:cTn>
                                        <p:tgtEl>
                                          <p:spTgt spid="7">
                                            <p:txEl>
                                              <p:pRg st="4" end="4"/>
                                            </p:txEl>
                                          </p:spTgt>
                                        </p:tgtEl>
                                        <p:attrNameLst>
                                          <p:attrName>style.visibility</p:attrName>
                                        </p:attrNameLst>
                                      </p:cBhvr>
                                      <p:to>
                                        <p:strVal val="hidden"/>
                                      </p:to>
                                    </p:set>
                                  </p:childTnLst>
                                </p:cTn>
                              </p:par>
                              <p:par>
                                <p:cTn id="56" presetID="3" presetClass="exit" presetSubtype="10" fill="hold" grpId="0" nodeType="withEffect">
                                  <p:stCondLst>
                                    <p:cond delay="0"/>
                                  </p:stCondLst>
                                  <p:childTnLst>
                                    <p:animEffect transition="out" filter="blinds(horizontal)">
                                      <p:cBhvr>
                                        <p:cTn id="57" dur="500"/>
                                        <p:tgtEl>
                                          <p:spTgt spid="7">
                                            <p:txEl>
                                              <p:pRg st="5" end="5"/>
                                            </p:txEl>
                                          </p:spTgt>
                                        </p:tgtEl>
                                      </p:cBhvr>
                                    </p:animEffect>
                                    <p:set>
                                      <p:cBhvr>
                                        <p:cTn id="58" dur="1" fill="hold">
                                          <p:stCondLst>
                                            <p:cond delay="499"/>
                                          </p:stCondLst>
                                        </p:cTn>
                                        <p:tgtEl>
                                          <p:spTgt spid="7">
                                            <p:txEl>
                                              <p:pRg st="5" end="5"/>
                                            </p:txEl>
                                          </p:spTgt>
                                        </p:tgtEl>
                                        <p:attrNameLst>
                                          <p:attrName>style.visibility</p:attrName>
                                        </p:attrNameLst>
                                      </p:cBhvr>
                                      <p:to>
                                        <p:strVal val="hidden"/>
                                      </p:to>
                                    </p:set>
                                  </p:childTnLst>
                                </p:cTn>
                              </p:par>
                              <p:par>
                                <p:cTn id="59" presetID="3" presetClass="exit" presetSubtype="10" fill="hold" grpId="0" nodeType="withEffect">
                                  <p:stCondLst>
                                    <p:cond delay="0"/>
                                  </p:stCondLst>
                                  <p:childTnLst>
                                    <p:animEffect transition="out" filter="blinds(horizontal)">
                                      <p:cBhvr>
                                        <p:cTn id="60" dur="500"/>
                                        <p:tgtEl>
                                          <p:spTgt spid="7">
                                            <p:txEl>
                                              <p:pRg st="6" end="6"/>
                                            </p:txEl>
                                          </p:spTgt>
                                        </p:tgtEl>
                                      </p:cBhvr>
                                    </p:animEffect>
                                    <p:set>
                                      <p:cBhvr>
                                        <p:cTn id="61" dur="1" fill="hold">
                                          <p:stCondLst>
                                            <p:cond delay="499"/>
                                          </p:stCondLst>
                                        </p:cTn>
                                        <p:tgtEl>
                                          <p:spTgt spid="7">
                                            <p:txEl>
                                              <p:pRg st="6" end="6"/>
                                            </p:txEl>
                                          </p:spTgt>
                                        </p:tgtEl>
                                        <p:attrNameLst>
                                          <p:attrName>style.visibility</p:attrName>
                                        </p:attrNameLst>
                                      </p:cBhvr>
                                      <p:to>
                                        <p:strVal val="hidden"/>
                                      </p:to>
                                    </p:set>
                                  </p:childTnLst>
                                </p:cTn>
                              </p:par>
                              <p:par>
                                <p:cTn id="62" presetID="20" presetClass="exit" presetSubtype="0" fill="hold" nodeType="withEffect">
                                  <p:stCondLst>
                                    <p:cond delay="0"/>
                                  </p:stCondLst>
                                  <p:childTnLst>
                                    <p:animEffect transition="out" filter="wedge">
                                      <p:cBhvr>
                                        <p:cTn id="63" dur="2000"/>
                                        <p:tgtEl>
                                          <p:spTgt spid="30722"/>
                                        </p:tgtEl>
                                      </p:cBhvr>
                                    </p:animEffect>
                                    <p:set>
                                      <p:cBhvr>
                                        <p:cTn id="64" dur="1" fill="hold">
                                          <p:stCondLst>
                                            <p:cond delay="1999"/>
                                          </p:stCondLst>
                                        </p:cTn>
                                        <p:tgtEl>
                                          <p:spTgt spid="3072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9">
                                            <p:txEl>
                                              <p:pRg st="3" end="3"/>
                                            </p:txEl>
                                          </p:spTgt>
                                        </p:tgtEl>
                                        <p:attrNameLst>
                                          <p:attrName>style.visibility</p:attrName>
                                        </p:attrNameLst>
                                      </p:cBhvr>
                                      <p:to>
                                        <p:strVal val="visible"/>
                                      </p:to>
                                    </p:set>
                                    <p:animEffect transition="in" filter="fade">
                                      <p:cBhvr>
                                        <p:cTn id="81" dur="500"/>
                                        <p:tgtEl>
                                          <p:spTgt spid="9">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9">
                                            <p:txEl>
                                              <p:pRg st="4" end="4"/>
                                            </p:txEl>
                                          </p:spTgt>
                                        </p:tgtEl>
                                        <p:attrNameLst>
                                          <p:attrName>style.visibility</p:attrName>
                                        </p:attrNameLst>
                                      </p:cBhvr>
                                      <p:to>
                                        <p:strVal val="visible"/>
                                      </p:to>
                                    </p:set>
                                    <p:animEffect transition="in" filter="fade">
                                      <p:cBhvr>
                                        <p:cTn id="86" dur="500"/>
                                        <p:tgtEl>
                                          <p:spTgt spid="9">
                                            <p:txEl>
                                              <p:pRg st="4" end="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9">
                                            <p:txEl>
                                              <p:pRg st="5" end="5"/>
                                            </p:txEl>
                                          </p:spTgt>
                                        </p:tgtEl>
                                        <p:attrNameLst>
                                          <p:attrName>style.visibility</p:attrName>
                                        </p:attrNameLst>
                                      </p:cBhvr>
                                      <p:to>
                                        <p:strVal val="visible"/>
                                      </p:to>
                                    </p:set>
                                    <p:animEffect transition="in" filter="fade">
                                      <p:cBhvr>
                                        <p:cTn id="91" dur="500"/>
                                        <p:tgtEl>
                                          <p:spTgt spid="9">
                                            <p:txEl>
                                              <p:pRg st="5" end="5"/>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9">
                                            <p:txEl>
                                              <p:pRg st="6" end="6"/>
                                            </p:txEl>
                                          </p:spTgt>
                                        </p:tgtEl>
                                        <p:attrNameLst>
                                          <p:attrName>style.visibility</p:attrName>
                                        </p:attrNameLst>
                                      </p:cBhvr>
                                      <p:to>
                                        <p:strVal val="visible"/>
                                      </p:to>
                                    </p:set>
                                    <p:animEffect transition="in" filter="fade">
                                      <p:cBhvr>
                                        <p:cTn id="96"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51</a:t>
            </a:fld>
            <a:endParaRPr lang="en-IN"/>
          </a:p>
        </p:txBody>
      </p:sp>
      <p:pic>
        <p:nvPicPr>
          <p:cNvPr id="31746" name="Picture 2" descr="scan006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9648" y="0"/>
            <a:ext cx="6668952" cy="3052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6288258" y="3052689"/>
            <a:ext cx="4750192" cy="3046988"/>
          </a:xfrm>
          <a:prstGeom prst="rect">
            <a:avLst/>
          </a:prstGeom>
        </p:spPr>
        <p:txBody>
          <a:bodyPr wrap="square">
            <a:spAutoFit/>
          </a:bodyPr>
          <a:lstStyle/>
          <a:p>
            <a:pPr algn="just" defTabSz="914400" fontAlgn="base">
              <a:spcBef>
                <a:spcPct val="0"/>
              </a:spcBef>
              <a:spcAft>
                <a:spcPct val="0"/>
              </a:spcAft>
            </a:pPr>
            <a:r>
              <a:rPr lang="en-US" altLang="en-US" sz="2400" b="1" dirty="0">
                <a:latin typeface="Georgia" panose="02040502050405020303" pitchFamily="18" charset="0"/>
              </a:rPr>
              <a:t>F = 3 (l - 1) - 2j</a:t>
            </a:r>
            <a:r>
              <a:rPr lang="en-US" altLang="en-US" sz="2400" b="1" baseline="-25000" dirty="0">
                <a:latin typeface="Georgia" panose="02040502050405020303" pitchFamily="18" charset="0"/>
              </a:rPr>
              <a:t>1</a:t>
            </a:r>
            <a:r>
              <a:rPr lang="en-US" altLang="en-US" sz="2400" b="1" dirty="0">
                <a:latin typeface="Georgia" panose="02040502050405020303" pitchFamily="18" charset="0"/>
              </a:rPr>
              <a:t> – j</a:t>
            </a:r>
            <a:r>
              <a:rPr lang="en-US" altLang="en-US" sz="2400" b="1" baseline="-25000" dirty="0">
                <a:latin typeface="Georgia" panose="02040502050405020303" pitchFamily="18" charset="0"/>
              </a:rPr>
              <a:t>2</a:t>
            </a:r>
            <a:r>
              <a:rPr lang="en-US" altLang="en-US" sz="2400" b="1" dirty="0">
                <a:latin typeface="Georgia" panose="02040502050405020303" pitchFamily="18" charset="0"/>
              </a:rPr>
              <a:t> </a:t>
            </a:r>
            <a:endParaRPr lang="en-US" altLang="en-US" sz="2400" dirty="0"/>
          </a:p>
          <a:p>
            <a:pPr lvl="0" algn="just" defTabSz="914400" fontAlgn="base">
              <a:spcBef>
                <a:spcPct val="0"/>
              </a:spcBef>
              <a:spcAft>
                <a:spcPct val="0"/>
              </a:spcAft>
            </a:pPr>
            <a:r>
              <a:rPr lang="en-US" sz="2400" dirty="0">
                <a:latin typeface="Georgia" pitchFamily="18" charset="0"/>
                <a:cs typeface="Times New Roman" pitchFamily="18" charset="0"/>
              </a:rPr>
              <a:t>l=11</a:t>
            </a:r>
          </a:p>
          <a:p>
            <a:pPr lvl="0" algn="just" defTabSz="914400" fontAlgn="base">
              <a:spcBef>
                <a:spcPct val="0"/>
              </a:spcBef>
              <a:spcAft>
                <a:spcPct val="0"/>
              </a:spcAft>
            </a:pPr>
            <a:r>
              <a:rPr lang="en-US" sz="2400" dirty="0">
                <a:latin typeface="Georgia" pitchFamily="18" charset="0"/>
                <a:cs typeface="Times New Roman" pitchFamily="18" charset="0"/>
              </a:rPr>
              <a:t>j1=15</a:t>
            </a:r>
          </a:p>
          <a:p>
            <a:pPr lvl="0" algn="just" defTabSz="914400" fontAlgn="base">
              <a:spcBef>
                <a:spcPct val="0"/>
              </a:spcBef>
              <a:spcAft>
                <a:spcPct val="0"/>
              </a:spcAft>
            </a:pPr>
            <a:r>
              <a:rPr lang="en-US" sz="2400" dirty="0">
                <a:latin typeface="Georgia" pitchFamily="18" charset="0"/>
                <a:cs typeface="Times New Roman" pitchFamily="18" charset="0"/>
              </a:rPr>
              <a:t>j2=0</a:t>
            </a:r>
          </a:p>
          <a:p>
            <a:pPr lvl="0" defTabSz="914400" fontAlgn="base">
              <a:spcBef>
                <a:spcPct val="0"/>
              </a:spcBef>
              <a:spcAft>
                <a:spcPct val="0"/>
              </a:spcAft>
            </a:pPr>
            <a:r>
              <a:rPr lang="en-US" sz="2400" dirty="0">
                <a:latin typeface="Georgia" pitchFamily="18" charset="0"/>
                <a:cs typeface="Times New Roman" pitchFamily="18" charset="0"/>
              </a:rPr>
              <a:t>F = 3 (11 - 1) - 2 × 15– 0 </a:t>
            </a:r>
          </a:p>
          <a:p>
            <a:pPr lvl="0" defTabSz="914400" fontAlgn="base">
              <a:spcBef>
                <a:spcPct val="0"/>
              </a:spcBef>
              <a:spcAft>
                <a:spcPct val="0"/>
              </a:spcAft>
            </a:pPr>
            <a:r>
              <a:rPr lang="en-US" sz="2400" dirty="0">
                <a:latin typeface="Georgia" pitchFamily="18" charset="0"/>
                <a:cs typeface="Times New Roman" pitchFamily="18" charset="0"/>
              </a:rPr>
              <a:t>F=0</a:t>
            </a:r>
          </a:p>
          <a:p>
            <a:pPr lvl="0" defTabSz="914400" fontAlgn="base">
              <a:spcBef>
                <a:spcPct val="0"/>
              </a:spcBef>
              <a:spcAft>
                <a:spcPct val="0"/>
              </a:spcAft>
            </a:pPr>
            <a:r>
              <a:rPr lang="en-US" sz="2400" dirty="0">
                <a:latin typeface="Georgia" pitchFamily="18" charset="0"/>
                <a:cs typeface="Times New Roman" pitchFamily="18" charset="0"/>
              </a:rPr>
              <a:t>Therefore </a:t>
            </a:r>
            <a:r>
              <a:rPr lang="en-IN" sz="2400" dirty="0">
                <a:latin typeface="Georgia" pitchFamily="18" charset="0"/>
                <a:cs typeface="Times New Roman" pitchFamily="18" charset="0"/>
              </a:rPr>
              <a:t>statically determinate structure</a:t>
            </a:r>
            <a:endParaRPr lang="en-IN" sz="2400" dirty="0"/>
          </a:p>
        </p:txBody>
      </p:sp>
    </p:spTree>
    <p:extLst>
      <p:ext uri="{BB962C8B-B14F-4D97-AF65-F5344CB8AC3E}">
        <p14:creationId xmlns:p14="http://schemas.microsoft.com/office/powerpoint/2010/main" xmlns="" val="136615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500"/>
                                        <p:tgtEl>
                                          <p:spTgt spid="6">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52</a:t>
            </a:fld>
            <a:endParaRPr lang="en-IN"/>
          </a:p>
        </p:txBody>
      </p:sp>
      <p:sp>
        <p:nvSpPr>
          <p:cNvPr id="5" name="Rectangle 2"/>
          <p:cNvSpPr txBox="1">
            <a:spLocks noChangeArrowheads="1"/>
          </p:cNvSpPr>
          <p:nvPr/>
        </p:nvSpPr>
        <p:spPr>
          <a:xfrm>
            <a:off x="685800" y="152400"/>
            <a:ext cx="10905978" cy="747932"/>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t>Example : </a:t>
            </a:r>
            <a:r>
              <a:rPr lang="en-US" altLang="en-US" sz="3600" dirty="0"/>
              <a:t>(mechanisms with higher pairs)</a:t>
            </a:r>
          </a:p>
        </p:txBody>
      </p:sp>
      <p:sp>
        <p:nvSpPr>
          <p:cNvPr id="7" name="Rectangle 6"/>
          <p:cNvSpPr/>
          <p:nvPr/>
        </p:nvSpPr>
        <p:spPr>
          <a:xfrm>
            <a:off x="216030" y="3888619"/>
            <a:ext cx="5340708" cy="2308324"/>
          </a:xfrm>
          <a:prstGeom prst="rect">
            <a:avLst/>
          </a:prstGeom>
        </p:spPr>
        <p:txBody>
          <a:bodyPr wrap="square">
            <a:spAutoFit/>
          </a:bodyPr>
          <a:lstStyle/>
          <a:p>
            <a:pPr algn="just" defTabSz="914400" fontAlgn="base">
              <a:spcBef>
                <a:spcPct val="0"/>
              </a:spcBef>
              <a:spcAft>
                <a:spcPct val="0"/>
              </a:spcAft>
            </a:pPr>
            <a:r>
              <a:rPr lang="en-US" altLang="en-US" b="1" dirty="0">
                <a:latin typeface="Georgia" panose="02040502050405020303" pitchFamily="18" charset="0"/>
              </a:rPr>
              <a:t>F = 3 (l - 1) - 2j</a:t>
            </a:r>
            <a:r>
              <a:rPr lang="en-US" altLang="en-US" b="1" baseline="-25000" dirty="0">
                <a:latin typeface="Georgia" panose="02040502050405020303" pitchFamily="18" charset="0"/>
              </a:rPr>
              <a:t>1</a:t>
            </a:r>
            <a:r>
              <a:rPr lang="en-US" altLang="en-US" b="1" dirty="0">
                <a:latin typeface="Georgia" panose="02040502050405020303" pitchFamily="18" charset="0"/>
              </a:rPr>
              <a:t> – j</a:t>
            </a:r>
            <a:r>
              <a:rPr lang="en-US" altLang="en-US" b="1" baseline="-25000" dirty="0">
                <a:latin typeface="Georgia" panose="02040502050405020303" pitchFamily="18" charset="0"/>
              </a:rPr>
              <a:t>2</a:t>
            </a:r>
            <a:r>
              <a:rPr lang="en-US" altLang="en-US" b="1" dirty="0">
                <a:latin typeface="Georgia" panose="02040502050405020303" pitchFamily="18" charset="0"/>
              </a:rPr>
              <a:t> </a:t>
            </a:r>
            <a:endParaRPr lang="en-US" altLang="en-US" dirty="0"/>
          </a:p>
          <a:p>
            <a:pPr lvl="0" algn="just" defTabSz="914400" fontAlgn="base">
              <a:spcBef>
                <a:spcPct val="0"/>
              </a:spcBef>
              <a:spcAft>
                <a:spcPct val="0"/>
              </a:spcAft>
            </a:pPr>
            <a:r>
              <a:rPr lang="en-US" dirty="0">
                <a:latin typeface="Georgia" pitchFamily="18" charset="0"/>
                <a:cs typeface="Times New Roman" pitchFamily="18" charset="0"/>
              </a:rPr>
              <a:t>l=3</a:t>
            </a:r>
          </a:p>
          <a:p>
            <a:pPr lvl="0" algn="just" defTabSz="914400" fontAlgn="base">
              <a:spcBef>
                <a:spcPct val="0"/>
              </a:spcBef>
              <a:spcAft>
                <a:spcPct val="0"/>
              </a:spcAft>
            </a:pPr>
            <a:r>
              <a:rPr lang="en-US" dirty="0">
                <a:latin typeface="Georgia" pitchFamily="18" charset="0"/>
                <a:cs typeface="Times New Roman" pitchFamily="18" charset="0"/>
              </a:rPr>
              <a:t>j1=2</a:t>
            </a:r>
          </a:p>
          <a:p>
            <a:pPr algn="just" defTabSz="914400" fontAlgn="base">
              <a:spcBef>
                <a:spcPct val="0"/>
              </a:spcBef>
              <a:spcAft>
                <a:spcPct val="0"/>
              </a:spcAft>
            </a:pPr>
            <a:r>
              <a:rPr lang="en-US" dirty="0">
                <a:latin typeface="Georgia" pitchFamily="18" charset="0"/>
                <a:cs typeface="Times New Roman" pitchFamily="18" charset="0"/>
              </a:rPr>
              <a:t>j2=1 (there exist a rolling &amp; sliding between 2 &amp; 3)</a:t>
            </a:r>
          </a:p>
          <a:p>
            <a:pPr lvl="0" defTabSz="914400" fontAlgn="base">
              <a:spcBef>
                <a:spcPct val="0"/>
              </a:spcBef>
              <a:spcAft>
                <a:spcPct val="0"/>
              </a:spcAft>
            </a:pPr>
            <a:r>
              <a:rPr lang="en-US" dirty="0">
                <a:latin typeface="Georgia" pitchFamily="18" charset="0"/>
                <a:cs typeface="Times New Roman" pitchFamily="18" charset="0"/>
              </a:rPr>
              <a:t>F = 3 (3 - 1) - 2 × 2 – 1</a:t>
            </a:r>
          </a:p>
          <a:p>
            <a:pPr lvl="0" defTabSz="914400" fontAlgn="base">
              <a:spcBef>
                <a:spcPct val="0"/>
              </a:spcBef>
              <a:spcAft>
                <a:spcPct val="0"/>
              </a:spcAft>
            </a:pPr>
            <a:r>
              <a:rPr lang="en-US" dirty="0">
                <a:latin typeface="Georgia" pitchFamily="18" charset="0"/>
                <a:cs typeface="Times New Roman" pitchFamily="18" charset="0"/>
              </a:rPr>
              <a:t>F=1</a:t>
            </a:r>
          </a:p>
          <a:p>
            <a:pPr lvl="0" defTabSz="914400" fontAlgn="base">
              <a:spcBef>
                <a:spcPct val="0"/>
              </a:spcBef>
              <a:spcAft>
                <a:spcPct val="0"/>
              </a:spcAft>
            </a:pPr>
            <a:r>
              <a:rPr lang="en-US" dirty="0">
                <a:latin typeface="Georgia" pitchFamily="18" charset="0"/>
                <a:cs typeface="Times New Roman" pitchFamily="18" charset="0"/>
              </a:rPr>
              <a:t>Therefore mechanism is of 1 degree freedom system</a:t>
            </a:r>
            <a:endParaRPr lang="en-US" dirty="0">
              <a:latin typeface="Arial" charset="0"/>
            </a:endParaRPr>
          </a:p>
        </p:txBody>
      </p:sp>
      <p:graphicFrame>
        <p:nvGraphicFramePr>
          <p:cNvPr id="8" name="Object 4"/>
          <p:cNvGraphicFramePr>
            <a:graphicFrameLocks noChangeAspect="1"/>
          </p:cNvGraphicFramePr>
          <p:nvPr>
            <p:extLst>
              <p:ext uri="{D42A27DB-BD31-4B8C-83A1-F6EECF244321}">
                <p14:modId xmlns:p14="http://schemas.microsoft.com/office/powerpoint/2010/main" xmlns="" val="3562822730"/>
              </p:ext>
            </p:extLst>
          </p:nvPr>
        </p:nvGraphicFramePr>
        <p:xfrm>
          <a:off x="533400" y="900332"/>
          <a:ext cx="3352800" cy="2586038"/>
        </p:xfrm>
        <a:graphic>
          <a:graphicData uri="http://schemas.openxmlformats.org/presentationml/2006/ole">
            <p:oleObj spid="_x0000_s28839" r:id="rId3" imgW="2362320" imgH="1819440" progId="">
              <p:embed/>
            </p:oleObj>
          </a:graphicData>
        </a:graphic>
      </p:graphicFrame>
      <p:graphicFrame>
        <p:nvGraphicFramePr>
          <p:cNvPr id="9" name="Object 6"/>
          <p:cNvGraphicFramePr>
            <a:graphicFrameLocks noChangeAspect="1"/>
          </p:cNvGraphicFramePr>
          <p:nvPr>
            <p:extLst>
              <p:ext uri="{D42A27DB-BD31-4B8C-83A1-F6EECF244321}">
                <p14:modId xmlns:p14="http://schemas.microsoft.com/office/powerpoint/2010/main" xmlns="" val="1725711800"/>
              </p:ext>
            </p:extLst>
          </p:nvPr>
        </p:nvGraphicFramePr>
        <p:xfrm>
          <a:off x="6839243" y="1234501"/>
          <a:ext cx="4191000" cy="1917700"/>
        </p:xfrm>
        <a:graphic>
          <a:graphicData uri="http://schemas.openxmlformats.org/presentationml/2006/ole">
            <p:oleObj spid="_x0000_s28840" r:id="rId4" imgW="1990800" imgH="905040" progId="">
              <p:embed/>
            </p:oleObj>
          </a:graphicData>
        </a:graphic>
      </p:graphicFrame>
      <p:sp>
        <p:nvSpPr>
          <p:cNvPr id="10" name="Rectangle 9"/>
          <p:cNvSpPr/>
          <p:nvPr/>
        </p:nvSpPr>
        <p:spPr>
          <a:xfrm>
            <a:off x="6264389" y="3888619"/>
            <a:ext cx="5566540" cy="2031325"/>
          </a:xfrm>
          <a:prstGeom prst="rect">
            <a:avLst/>
          </a:prstGeom>
        </p:spPr>
        <p:txBody>
          <a:bodyPr wrap="square">
            <a:spAutoFit/>
          </a:bodyPr>
          <a:lstStyle/>
          <a:p>
            <a:pPr algn="just" defTabSz="914400" fontAlgn="base">
              <a:spcBef>
                <a:spcPct val="0"/>
              </a:spcBef>
              <a:spcAft>
                <a:spcPct val="0"/>
              </a:spcAft>
            </a:pPr>
            <a:r>
              <a:rPr lang="en-US" altLang="en-US" b="1" dirty="0">
                <a:latin typeface="Georgia" panose="02040502050405020303" pitchFamily="18" charset="0"/>
              </a:rPr>
              <a:t>F = 3 (l - 1) - 2j</a:t>
            </a:r>
            <a:r>
              <a:rPr lang="en-US" altLang="en-US" b="1" baseline="-25000" dirty="0">
                <a:latin typeface="Georgia" panose="02040502050405020303" pitchFamily="18" charset="0"/>
              </a:rPr>
              <a:t>1</a:t>
            </a:r>
            <a:r>
              <a:rPr lang="en-US" altLang="en-US" b="1" dirty="0">
                <a:latin typeface="Georgia" panose="02040502050405020303" pitchFamily="18" charset="0"/>
              </a:rPr>
              <a:t> – j</a:t>
            </a:r>
            <a:r>
              <a:rPr lang="en-US" altLang="en-US" b="1" baseline="-25000" dirty="0">
                <a:latin typeface="Georgia" panose="02040502050405020303" pitchFamily="18" charset="0"/>
              </a:rPr>
              <a:t>2</a:t>
            </a:r>
            <a:r>
              <a:rPr lang="en-US" altLang="en-US" b="1" dirty="0">
                <a:latin typeface="Georgia" panose="02040502050405020303" pitchFamily="18" charset="0"/>
              </a:rPr>
              <a:t> </a:t>
            </a:r>
            <a:endParaRPr lang="en-US" altLang="en-US" dirty="0"/>
          </a:p>
          <a:p>
            <a:pPr lvl="0" algn="just" defTabSz="914400" fontAlgn="base">
              <a:spcBef>
                <a:spcPct val="0"/>
              </a:spcBef>
              <a:spcAft>
                <a:spcPct val="0"/>
              </a:spcAft>
            </a:pPr>
            <a:r>
              <a:rPr lang="en-US" dirty="0">
                <a:latin typeface="Georgia" pitchFamily="18" charset="0"/>
                <a:cs typeface="Times New Roman" pitchFamily="18" charset="0"/>
              </a:rPr>
              <a:t>l=4</a:t>
            </a:r>
          </a:p>
          <a:p>
            <a:pPr lvl="0" algn="just" defTabSz="914400" fontAlgn="base">
              <a:spcBef>
                <a:spcPct val="0"/>
              </a:spcBef>
              <a:spcAft>
                <a:spcPct val="0"/>
              </a:spcAft>
            </a:pPr>
            <a:r>
              <a:rPr lang="en-US" dirty="0">
                <a:latin typeface="Georgia" pitchFamily="18" charset="0"/>
                <a:cs typeface="Times New Roman" pitchFamily="18" charset="0"/>
              </a:rPr>
              <a:t>j1=3</a:t>
            </a:r>
          </a:p>
          <a:p>
            <a:pPr algn="just" defTabSz="914400" fontAlgn="base">
              <a:spcBef>
                <a:spcPct val="0"/>
              </a:spcBef>
              <a:spcAft>
                <a:spcPct val="0"/>
              </a:spcAft>
            </a:pPr>
            <a:r>
              <a:rPr lang="en-US" dirty="0">
                <a:latin typeface="Georgia" pitchFamily="18" charset="0"/>
                <a:cs typeface="Times New Roman" pitchFamily="18" charset="0"/>
              </a:rPr>
              <a:t>j2=1 (there exist a rolling &amp; sliding between 4 &amp; 1)</a:t>
            </a:r>
          </a:p>
          <a:p>
            <a:pPr lvl="0" defTabSz="914400" fontAlgn="base">
              <a:spcBef>
                <a:spcPct val="0"/>
              </a:spcBef>
              <a:spcAft>
                <a:spcPct val="0"/>
              </a:spcAft>
            </a:pPr>
            <a:r>
              <a:rPr lang="en-US" dirty="0">
                <a:latin typeface="Georgia" pitchFamily="18" charset="0"/>
                <a:cs typeface="Times New Roman" pitchFamily="18" charset="0"/>
              </a:rPr>
              <a:t>F = 3 (4 - 1) - 2 × 3 – 1</a:t>
            </a:r>
          </a:p>
          <a:p>
            <a:pPr lvl="0" defTabSz="914400" fontAlgn="base">
              <a:spcBef>
                <a:spcPct val="0"/>
              </a:spcBef>
              <a:spcAft>
                <a:spcPct val="0"/>
              </a:spcAft>
            </a:pPr>
            <a:r>
              <a:rPr lang="en-US" dirty="0">
                <a:latin typeface="Georgia" pitchFamily="18" charset="0"/>
                <a:cs typeface="Times New Roman" pitchFamily="18" charset="0"/>
              </a:rPr>
              <a:t>F= 2</a:t>
            </a:r>
          </a:p>
          <a:p>
            <a:pPr lvl="0" defTabSz="914400" fontAlgn="base">
              <a:spcBef>
                <a:spcPct val="0"/>
              </a:spcBef>
              <a:spcAft>
                <a:spcPct val="0"/>
              </a:spcAft>
            </a:pPr>
            <a:r>
              <a:rPr lang="en-US" dirty="0">
                <a:latin typeface="Georgia" pitchFamily="18" charset="0"/>
                <a:cs typeface="Times New Roman" pitchFamily="18" charset="0"/>
              </a:rPr>
              <a:t>Therefore mechanism is of 2 degree freedom system</a:t>
            </a:r>
            <a:endParaRPr lang="en-US" dirty="0">
              <a:latin typeface="Arial" charset="0"/>
            </a:endParaRPr>
          </a:p>
        </p:txBody>
      </p:sp>
    </p:spTree>
    <p:extLst>
      <p:ext uri="{BB962C8B-B14F-4D97-AF65-F5344CB8AC3E}">
        <p14:creationId xmlns:p14="http://schemas.microsoft.com/office/powerpoint/2010/main" xmlns="" val="207105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500"/>
                                        <p:tgtEl>
                                          <p:spTgt spid="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500"/>
                                        <p:tgtEl>
                                          <p:spTgt spid="7">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par>
                                <p:cTn id="40" presetID="55" presetClass="exit" presetSubtype="0" fill="hold" nodeType="withEffect">
                                  <p:stCondLst>
                                    <p:cond delay="0"/>
                                  </p:stCondLst>
                                  <p:childTnLst>
                                    <p:anim calcmode="lin" valueType="num">
                                      <p:cBhvr>
                                        <p:cTn id="41" dur="1000"/>
                                        <p:tgtEl>
                                          <p:spTgt spid="8"/>
                                        </p:tgtEl>
                                        <p:attrNameLst>
                                          <p:attrName>ppt_w</p:attrName>
                                        </p:attrNameLst>
                                      </p:cBhvr>
                                      <p:tavLst>
                                        <p:tav tm="0">
                                          <p:val>
                                            <p:strVal val="ppt_w"/>
                                          </p:val>
                                        </p:tav>
                                        <p:tav tm="100000">
                                          <p:val>
                                            <p:strVal val="ppt_w*0.70"/>
                                          </p:val>
                                        </p:tav>
                                      </p:tavLst>
                                    </p:anim>
                                    <p:anim calcmode="lin" valueType="num">
                                      <p:cBhvr>
                                        <p:cTn id="42" dur="1000"/>
                                        <p:tgtEl>
                                          <p:spTgt spid="8"/>
                                        </p:tgtEl>
                                        <p:attrNameLst>
                                          <p:attrName>ppt_h</p:attrName>
                                        </p:attrNameLst>
                                      </p:cBhvr>
                                      <p:tavLst>
                                        <p:tav tm="0">
                                          <p:val>
                                            <p:strVal val="ppt_h"/>
                                          </p:val>
                                        </p:tav>
                                        <p:tav tm="100000">
                                          <p:val>
                                            <p:strVal val="ppt_h"/>
                                          </p:val>
                                        </p:tav>
                                      </p:tavLst>
                                    </p:anim>
                                    <p:animEffect transition="out" filter="fade">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cTn>
                              </p:par>
                              <p:par>
                                <p:cTn id="45" presetID="3" presetClass="exit" presetSubtype="10" fill="hold" grpId="0" nodeType="withEffect">
                                  <p:stCondLst>
                                    <p:cond delay="0"/>
                                  </p:stCondLst>
                                  <p:childTnLst>
                                    <p:animEffect transition="out" filter="blinds(horizontal)">
                                      <p:cBhvr>
                                        <p:cTn id="46" dur="500"/>
                                        <p:tgtEl>
                                          <p:spTgt spid="7">
                                            <p:txEl>
                                              <p:pRg st="0" end="0"/>
                                            </p:txEl>
                                          </p:spTgt>
                                        </p:tgtEl>
                                      </p:cBhvr>
                                    </p:animEffect>
                                    <p:set>
                                      <p:cBhvr>
                                        <p:cTn id="47" dur="1" fill="hold">
                                          <p:stCondLst>
                                            <p:cond delay="499"/>
                                          </p:stCondLst>
                                        </p:cTn>
                                        <p:tgtEl>
                                          <p:spTgt spid="7">
                                            <p:txEl>
                                              <p:pRg st="0" end="0"/>
                                            </p:txEl>
                                          </p:spTgt>
                                        </p:tgtEl>
                                        <p:attrNameLst>
                                          <p:attrName>style.visibility</p:attrName>
                                        </p:attrNameLst>
                                      </p:cBhvr>
                                      <p:to>
                                        <p:strVal val="hidden"/>
                                      </p:to>
                                    </p:set>
                                  </p:childTnLst>
                                </p:cTn>
                              </p:par>
                              <p:par>
                                <p:cTn id="48" presetID="3" presetClass="exit" presetSubtype="10" fill="hold" grpId="0" nodeType="withEffect">
                                  <p:stCondLst>
                                    <p:cond delay="0"/>
                                  </p:stCondLst>
                                  <p:childTnLst>
                                    <p:animEffect transition="out" filter="blinds(horizontal)">
                                      <p:cBhvr>
                                        <p:cTn id="49" dur="500"/>
                                        <p:tgtEl>
                                          <p:spTgt spid="7">
                                            <p:txEl>
                                              <p:pRg st="1" end="1"/>
                                            </p:txEl>
                                          </p:spTgt>
                                        </p:tgtEl>
                                      </p:cBhvr>
                                    </p:animEffect>
                                    <p:set>
                                      <p:cBhvr>
                                        <p:cTn id="50" dur="1" fill="hold">
                                          <p:stCondLst>
                                            <p:cond delay="499"/>
                                          </p:stCondLst>
                                        </p:cTn>
                                        <p:tgtEl>
                                          <p:spTgt spid="7">
                                            <p:txEl>
                                              <p:pRg st="1" end="1"/>
                                            </p:txEl>
                                          </p:spTgt>
                                        </p:tgtEl>
                                        <p:attrNameLst>
                                          <p:attrName>style.visibility</p:attrName>
                                        </p:attrNameLst>
                                      </p:cBhvr>
                                      <p:to>
                                        <p:strVal val="hidden"/>
                                      </p:to>
                                    </p:set>
                                  </p:childTnLst>
                                </p:cTn>
                              </p:par>
                              <p:par>
                                <p:cTn id="51" presetID="3" presetClass="exit" presetSubtype="10" fill="hold" grpId="0" nodeType="withEffect">
                                  <p:stCondLst>
                                    <p:cond delay="0"/>
                                  </p:stCondLst>
                                  <p:childTnLst>
                                    <p:animEffect transition="out" filter="blinds(horizontal)">
                                      <p:cBhvr>
                                        <p:cTn id="52" dur="500"/>
                                        <p:tgtEl>
                                          <p:spTgt spid="7">
                                            <p:txEl>
                                              <p:pRg st="2" end="2"/>
                                            </p:txEl>
                                          </p:spTgt>
                                        </p:tgtEl>
                                      </p:cBhvr>
                                    </p:animEffect>
                                    <p:set>
                                      <p:cBhvr>
                                        <p:cTn id="53" dur="1" fill="hold">
                                          <p:stCondLst>
                                            <p:cond delay="499"/>
                                          </p:stCondLst>
                                        </p:cTn>
                                        <p:tgtEl>
                                          <p:spTgt spid="7">
                                            <p:txEl>
                                              <p:pRg st="2" end="2"/>
                                            </p:txEl>
                                          </p:spTgt>
                                        </p:tgtEl>
                                        <p:attrNameLst>
                                          <p:attrName>style.visibility</p:attrName>
                                        </p:attrNameLst>
                                      </p:cBhvr>
                                      <p:to>
                                        <p:strVal val="hidden"/>
                                      </p:to>
                                    </p:set>
                                  </p:childTnLst>
                                </p:cTn>
                              </p:par>
                              <p:par>
                                <p:cTn id="54" presetID="3" presetClass="exit" presetSubtype="10" fill="hold" grpId="0" nodeType="withEffect">
                                  <p:stCondLst>
                                    <p:cond delay="0"/>
                                  </p:stCondLst>
                                  <p:childTnLst>
                                    <p:animEffect transition="out" filter="blinds(horizontal)">
                                      <p:cBhvr>
                                        <p:cTn id="55" dur="500"/>
                                        <p:tgtEl>
                                          <p:spTgt spid="7">
                                            <p:txEl>
                                              <p:pRg st="3" end="3"/>
                                            </p:txEl>
                                          </p:spTgt>
                                        </p:tgtEl>
                                      </p:cBhvr>
                                    </p:animEffect>
                                    <p:set>
                                      <p:cBhvr>
                                        <p:cTn id="56" dur="1" fill="hold">
                                          <p:stCondLst>
                                            <p:cond delay="499"/>
                                          </p:stCondLst>
                                        </p:cTn>
                                        <p:tgtEl>
                                          <p:spTgt spid="7">
                                            <p:txEl>
                                              <p:pRg st="3" end="3"/>
                                            </p:txEl>
                                          </p:spTgt>
                                        </p:tgtEl>
                                        <p:attrNameLst>
                                          <p:attrName>style.visibility</p:attrName>
                                        </p:attrNameLst>
                                      </p:cBhvr>
                                      <p:to>
                                        <p:strVal val="hidden"/>
                                      </p:to>
                                    </p:set>
                                  </p:childTnLst>
                                </p:cTn>
                              </p:par>
                              <p:par>
                                <p:cTn id="57" presetID="3" presetClass="exit" presetSubtype="10" fill="hold" grpId="0" nodeType="withEffect">
                                  <p:stCondLst>
                                    <p:cond delay="0"/>
                                  </p:stCondLst>
                                  <p:childTnLst>
                                    <p:animEffect transition="out" filter="blinds(horizontal)">
                                      <p:cBhvr>
                                        <p:cTn id="58" dur="500"/>
                                        <p:tgtEl>
                                          <p:spTgt spid="7">
                                            <p:txEl>
                                              <p:pRg st="4" end="4"/>
                                            </p:txEl>
                                          </p:spTgt>
                                        </p:tgtEl>
                                      </p:cBhvr>
                                    </p:animEffect>
                                    <p:set>
                                      <p:cBhvr>
                                        <p:cTn id="59" dur="1" fill="hold">
                                          <p:stCondLst>
                                            <p:cond delay="499"/>
                                          </p:stCondLst>
                                        </p:cTn>
                                        <p:tgtEl>
                                          <p:spTgt spid="7">
                                            <p:txEl>
                                              <p:pRg st="4" end="4"/>
                                            </p:txEl>
                                          </p:spTgt>
                                        </p:tgtEl>
                                        <p:attrNameLst>
                                          <p:attrName>style.visibility</p:attrName>
                                        </p:attrNameLst>
                                      </p:cBhvr>
                                      <p:to>
                                        <p:strVal val="hidden"/>
                                      </p:to>
                                    </p:set>
                                  </p:childTnLst>
                                </p:cTn>
                              </p:par>
                              <p:par>
                                <p:cTn id="60" presetID="3" presetClass="exit" presetSubtype="10" fill="hold" grpId="0" nodeType="withEffect">
                                  <p:stCondLst>
                                    <p:cond delay="0"/>
                                  </p:stCondLst>
                                  <p:childTnLst>
                                    <p:animEffect transition="out" filter="blinds(horizontal)">
                                      <p:cBhvr>
                                        <p:cTn id="61" dur="500"/>
                                        <p:tgtEl>
                                          <p:spTgt spid="7">
                                            <p:txEl>
                                              <p:pRg st="5" end="5"/>
                                            </p:txEl>
                                          </p:spTgt>
                                        </p:tgtEl>
                                      </p:cBhvr>
                                    </p:animEffect>
                                    <p:set>
                                      <p:cBhvr>
                                        <p:cTn id="62" dur="1" fill="hold">
                                          <p:stCondLst>
                                            <p:cond delay="499"/>
                                          </p:stCondLst>
                                        </p:cTn>
                                        <p:tgtEl>
                                          <p:spTgt spid="7">
                                            <p:txEl>
                                              <p:pRg st="5" end="5"/>
                                            </p:txEl>
                                          </p:spTgt>
                                        </p:tgtEl>
                                        <p:attrNameLst>
                                          <p:attrName>style.visibility</p:attrName>
                                        </p:attrNameLst>
                                      </p:cBhvr>
                                      <p:to>
                                        <p:strVal val="hidden"/>
                                      </p:to>
                                    </p:set>
                                  </p:childTnLst>
                                </p:cTn>
                              </p:par>
                              <p:par>
                                <p:cTn id="63" presetID="3" presetClass="exit" presetSubtype="10" fill="hold" grpId="0" nodeType="withEffect">
                                  <p:stCondLst>
                                    <p:cond delay="0"/>
                                  </p:stCondLst>
                                  <p:childTnLst>
                                    <p:animEffect transition="out" filter="blinds(horizontal)">
                                      <p:cBhvr>
                                        <p:cTn id="64" dur="500"/>
                                        <p:tgtEl>
                                          <p:spTgt spid="7">
                                            <p:txEl>
                                              <p:pRg st="6" end="6"/>
                                            </p:txEl>
                                          </p:spTgt>
                                        </p:tgtEl>
                                      </p:cBhvr>
                                    </p:animEffect>
                                    <p:set>
                                      <p:cBhvr>
                                        <p:cTn id="65" dur="1" fill="hold">
                                          <p:stCondLst>
                                            <p:cond delay="499"/>
                                          </p:stCondLst>
                                        </p:cTn>
                                        <p:tgtEl>
                                          <p:spTgt spid="7">
                                            <p:txEl>
                                              <p:pRg st="6" end="6"/>
                                            </p:txEl>
                                          </p:spTgt>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0">
                                            <p:txEl>
                                              <p:pRg st="3" end="3"/>
                                            </p:txEl>
                                          </p:spTgt>
                                        </p:tgtEl>
                                        <p:attrNameLst>
                                          <p:attrName>style.visibility</p:attrName>
                                        </p:attrNameLst>
                                      </p:cBhvr>
                                      <p:to>
                                        <p:strVal val="visible"/>
                                      </p:to>
                                    </p:set>
                                    <p:animEffect transition="in" filter="fade">
                                      <p:cBhvr>
                                        <p:cTn id="82" dur="500"/>
                                        <p:tgtEl>
                                          <p:spTgt spid="10">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
                                            <p:txEl>
                                              <p:pRg st="4" end="4"/>
                                            </p:txEl>
                                          </p:spTgt>
                                        </p:tgtEl>
                                        <p:attrNameLst>
                                          <p:attrName>style.visibility</p:attrName>
                                        </p:attrNameLst>
                                      </p:cBhvr>
                                      <p:to>
                                        <p:strVal val="visible"/>
                                      </p:to>
                                    </p:set>
                                    <p:animEffect transition="in" filter="fade">
                                      <p:cBhvr>
                                        <p:cTn id="87" dur="500"/>
                                        <p:tgtEl>
                                          <p:spTgt spid="10">
                                            <p:txEl>
                                              <p:pRg st="4" end="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0">
                                            <p:txEl>
                                              <p:pRg st="5" end="5"/>
                                            </p:txEl>
                                          </p:spTgt>
                                        </p:tgtEl>
                                        <p:attrNameLst>
                                          <p:attrName>style.visibility</p:attrName>
                                        </p:attrNameLst>
                                      </p:cBhvr>
                                      <p:to>
                                        <p:strVal val="visible"/>
                                      </p:to>
                                    </p:set>
                                    <p:animEffect transition="in" filter="fade">
                                      <p:cBhvr>
                                        <p:cTn id="92" dur="500"/>
                                        <p:tgtEl>
                                          <p:spTgt spid="10">
                                            <p:txEl>
                                              <p:pRg st="5" end="5"/>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
                                            <p:txEl>
                                              <p:pRg st="6" end="6"/>
                                            </p:txEl>
                                          </p:spTgt>
                                        </p:tgtEl>
                                        <p:attrNameLst>
                                          <p:attrName>style.visibility</p:attrName>
                                        </p:attrNameLst>
                                      </p:cBhvr>
                                      <p:to>
                                        <p:strVal val="visible"/>
                                      </p:to>
                                    </p:set>
                                    <p:animEffect transition="in" filter="fade">
                                      <p:cBhvr>
                                        <p:cTn id="9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53</a:t>
            </a:fld>
            <a:endParaRPr lang="en-IN"/>
          </a:p>
        </p:txBody>
      </p:sp>
      <p:pic>
        <p:nvPicPr>
          <p:cNvPr id="32770" name="Picture 2" descr="scan0068"/>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3259" r="37433"/>
          <a:stretch/>
        </p:blipFill>
        <p:spPr bwMode="auto">
          <a:xfrm>
            <a:off x="838200" y="0"/>
            <a:ext cx="3094892" cy="3174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16030" y="3888619"/>
            <a:ext cx="5340708" cy="2308324"/>
          </a:xfrm>
          <a:prstGeom prst="rect">
            <a:avLst/>
          </a:prstGeom>
        </p:spPr>
        <p:txBody>
          <a:bodyPr wrap="square">
            <a:spAutoFit/>
          </a:bodyPr>
          <a:lstStyle/>
          <a:p>
            <a:pPr algn="just" defTabSz="914400" fontAlgn="base">
              <a:spcBef>
                <a:spcPct val="0"/>
              </a:spcBef>
              <a:spcAft>
                <a:spcPct val="0"/>
              </a:spcAft>
            </a:pPr>
            <a:r>
              <a:rPr lang="en-US" altLang="en-US" b="1" dirty="0">
                <a:latin typeface="Georgia" panose="02040502050405020303" pitchFamily="18" charset="0"/>
              </a:rPr>
              <a:t>F = 3 (l - 1) - 2j</a:t>
            </a:r>
            <a:r>
              <a:rPr lang="en-US" altLang="en-US" b="1" baseline="-25000" dirty="0">
                <a:latin typeface="Georgia" panose="02040502050405020303" pitchFamily="18" charset="0"/>
              </a:rPr>
              <a:t>1</a:t>
            </a:r>
            <a:r>
              <a:rPr lang="en-US" altLang="en-US" b="1" dirty="0">
                <a:latin typeface="Georgia" panose="02040502050405020303" pitchFamily="18" charset="0"/>
              </a:rPr>
              <a:t> – j</a:t>
            </a:r>
            <a:r>
              <a:rPr lang="en-US" altLang="en-US" b="1" baseline="-25000" dirty="0">
                <a:latin typeface="Georgia" panose="02040502050405020303" pitchFamily="18" charset="0"/>
              </a:rPr>
              <a:t>2</a:t>
            </a:r>
            <a:r>
              <a:rPr lang="en-US" altLang="en-US" b="1" dirty="0">
                <a:latin typeface="Georgia" panose="02040502050405020303" pitchFamily="18" charset="0"/>
              </a:rPr>
              <a:t> </a:t>
            </a:r>
            <a:endParaRPr lang="en-US" altLang="en-US" dirty="0"/>
          </a:p>
          <a:p>
            <a:pPr lvl="0" algn="just" defTabSz="914400" fontAlgn="base">
              <a:spcBef>
                <a:spcPct val="0"/>
              </a:spcBef>
              <a:spcAft>
                <a:spcPct val="0"/>
              </a:spcAft>
            </a:pPr>
            <a:r>
              <a:rPr lang="en-US" dirty="0">
                <a:latin typeface="Georgia" pitchFamily="18" charset="0"/>
                <a:cs typeface="Times New Roman" pitchFamily="18" charset="0"/>
              </a:rPr>
              <a:t>l=3</a:t>
            </a:r>
          </a:p>
          <a:p>
            <a:pPr lvl="0" algn="just" defTabSz="914400" fontAlgn="base">
              <a:spcBef>
                <a:spcPct val="0"/>
              </a:spcBef>
              <a:spcAft>
                <a:spcPct val="0"/>
              </a:spcAft>
            </a:pPr>
            <a:r>
              <a:rPr lang="en-US" dirty="0">
                <a:latin typeface="Georgia" pitchFamily="18" charset="0"/>
                <a:cs typeface="Times New Roman" pitchFamily="18" charset="0"/>
              </a:rPr>
              <a:t>j1=2</a:t>
            </a:r>
          </a:p>
          <a:p>
            <a:pPr algn="just" defTabSz="914400" fontAlgn="base">
              <a:spcBef>
                <a:spcPct val="0"/>
              </a:spcBef>
              <a:spcAft>
                <a:spcPct val="0"/>
              </a:spcAft>
            </a:pPr>
            <a:r>
              <a:rPr lang="en-US" dirty="0">
                <a:latin typeface="Georgia" pitchFamily="18" charset="0"/>
                <a:cs typeface="Times New Roman" pitchFamily="18" charset="0"/>
              </a:rPr>
              <a:t>j2=1 (there exist a rolling &amp; sliding between 2 &amp; 3)</a:t>
            </a:r>
          </a:p>
          <a:p>
            <a:pPr lvl="0" defTabSz="914400" fontAlgn="base">
              <a:spcBef>
                <a:spcPct val="0"/>
              </a:spcBef>
              <a:spcAft>
                <a:spcPct val="0"/>
              </a:spcAft>
            </a:pPr>
            <a:r>
              <a:rPr lang="en-US" dirty="0">
                <a:latin typeface="Georgia" pitchFamily="18" charset="0"/>
                <a:cs typeface="Times New Roman" pitchFamily="18" charset="0"/>
              </a:rPr>
              <a:t>F = 3 (3 - 1) - 2 × 2 – 1</a:t>
            </a:r>
          </a:p>
          <a:p>
            <a:pPr lvl="0" defTabSz="914400" fontAlgn="base">
              <a:spcBef>
                <a:spcPct val="0"/>
              </a:spcBef>
              <a:spcAft>
                <a:spcPct val="0"/>
              </a:spcAft>
            </a:pPr>
            <a:r>
              <a:rPr lang="en-US" dirty="0">
                <a:latin typeface="Georgia" pitchFamily="18" charset="0"/>
                <a:cs typeface="Times New Roman" pitchFamily="18" charset="0"/>
              </a:rPr>
              <a:t>F=1</a:t>
            </a:r>
          </a:p>
          <a:p>
            <a:pPr lvl="0" defTabSz="914400" fontAlgn="base">
              <a:spcBef>
                <a:spcPct val="0"/>
              </a:spcBef>
              <a:spcAft>
                <a:spcPct val="0"/>
              </a:spcAft>
            </a:pPr>
            <a:r>
              <a:rPr lang="en-US" dirty="0">
                <a:latin typeface="Georgia" pitchFamily="18" charset="0"/>
                <a:cs typeface="Times New Roman" pitchFamily="18" charset="0"/>
              </a:rPr>
              <a:t>Therefore mechanism is of 1 degree freedom system</a:t>
            </a:r>
            <a:endParaRPr lang="en-US" dirty="0">
              <a:latin typeface="Arial" charset="0"/>
            </a:endParaRPr>
          </a:p>
        </p:txBody>
      </p:sp>
      <p:pic>
        <p:nvPicPr>
          <p:cNvPr id="32771" name="Picture 3" descr="scan0068"/>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2888"/>
          <a:stretch/>
        </p:blipFill>
        <p:spPr bwMode="auto">
          <a:xfrm>
            <a:off x="7329268" y="122451"/>
            <a:ext cx="3761862" cy="3052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6234658" y="3745597"/>
            <a:ext cx="5340708" cy="2308324"/>
          </a:xfrm>
          <a:prstGeom prst="rect">
            <a:avLst/>
          </a:prstGeom>
        </p:spPr>
        <p:txBody>
          <a:bodyPr wrap="square">
            <a:spAutoFit/>
          </a:bodyPr>
          <a:lstStyle/>
          <a:p>
            <a:pPr algn="just" defTabSz="914400" fontAlgn="base">
              <a:spcBef>
                <a:spcPct val="0"/>
              </a:spcBef>
              <a:spcAft>
                <a:spcPct val="0"/>
              </a:spcAft>
            </a:pPr>
            <a:r>
              <a:rPr lang="en-US" altLang="en-US" b="1" dirty="0">
                <a:latin typeface="Georgia" panose="02040502050405020303" pitchFamily="18" charset="0"/>
              </a:rPr>
              <a:t>F = 3 (l - 1) - 2j</a:t>
            </a:r>
            <a:r>
              <a:rPr lang="en-US" altLang="en-US" b="1" baseline="-25000" dirty="0">
                <a:latin typeface="Georgia" panose="02040502050405020303" pitchFamily="18" charset="0"/>
              </a:rPr>
              <a:t>1</a:t>
            </a:r>
            <a:r>
              <a:rPr lang="en-US" altLang="en-US" b="1" dirty="0">
                <a:latin typeface="Georgia" panose="02040502050405020303" pitchFamily="18" charset="0"/>
              </a:rPr>
              <a:t> – j</a:t>
            </a:r>
            <a:r>
              <a:rPr lang="en-US" altLang="en-US" b="1" baseline="-25000" dirty="0">
                <a:latin typeface="Georgia" panose="02040502050405020303" pitchFamily="18" charset="0"/>
              </a:rPr>
              <a:t>2</a:t>
            </a:r>
            <a:r>
              <a:rPr lang="en-US" altLang="en-US" b="1" dirty="0">
                <a:latin typeface="Georgia" panose="02040502050405020303" pitchFamily="18" charset="0"/>
              </a:rPr>
              <a:t> </a:t>
            </a:r>
            <a:endParaRPr lang="en-US" altLang="en-US" dirty="0"/>
          </a:p>
          <a:p>
            <a:pPr lvl="0" algn="just" defTabSz="914400" fontAlgn="base">
              <a:spcBef>
                <a:spcPct val="0"/>
              </a:spcBef>
              <a:spcAft>
                <a:spcPct val="0"/>
              </a:spcAft>
            </a:pPr>
            <a:r>
              <a:rPr lang="en-US" dirty="0">
                <a:latin typeface="Georgia" pitchFamily="18" charset="0"/>
                <a:cs typeface="Times New Roman" pitchFamily="18" charset="0"/>
              </a:rPr>
              <a:t>l=3</a:t>
            </a:r>
          </a:p>
          <a:p>
            <a:pPr lvl="0" algn="just" defTabSz="914400" fontAlgn="base">
              <a:spcBef>
                <a:spcPct val="0"/>
              </a:spcBef>
              <a:spcAft>
                <a:spcPct val="0"/>
              </a:spcAft>
            </a:pPr>
            <a:r>
              <a:rPr lang="en-US" dirty="0">
                <a:latin typeface="Georgia" pitchFamily="18" charset="0"/>
                <a:cs typeface="Times New Roman" pitchFamily="18" charset="0"/>
              </a:rPr>
              <a:t>j1=2</a:t>
            </a:r>
          </a:p>
          <a:p>
            <a:pPr algn="just" defTabSz="914400" fontAlgn="base">
              <a:spcBef>
                <a:spcPct val="0"/>
              </a:spcBef>
              <a:spcAft>
                <a:spcPct val="0"/>
              </a:spcAft>
            </a:pPr>
            <a:r>
              <a:rPr lang="en-US" dirty="0">
                <a:latin typeface="Georgia" pitchFamily="18" charset="0"/>
                <a:cs typeface="Times New Roman" pitchFamily="18" charset="0"/>
              </a:rPr>
              <a:t>j2=1 (there exist a rolling &amp; sliding between 2 &amp; 3)</a:t>
            </a:r>
          </a:p>
          <a:p>
            <a:pPr lvl="0" defTabSz="914400" fontAlgn="base">
              <a:spcBef>
                <a:spcPct val="0"/>
              </a:spcBef>
              <a:spcAft>
                <a:spcPct val="0"/>
              </a:spcAft>
            </a:pPr>
            <a:r>
              <a:rPr lang="en-US" dirty="0">
                <a:latin typeface="Georgia" pitchFamily="18" charset="0"/>
                <a:cs typeface="Times New Roman" pitchFamily="18" charset="0"/>
              </a:rPr>
              <a:t>F = 3 (3 - 1) - 2 × 2 – 1</a:t>
            </a:r>
          </a:p>
          <a:p>
            <a:pPr lvl="0" defTabSz="914400" fontAlgn="base">
              <a:spcBef>
                <a:spcPct val="0"/>
              </a:spcBef>
              <a:spcAft>
                <a:spcPct val="0"/>
              </a:spcAft>
            </a:pPr>
            <a:r>
              <a:rPr lang="en-US" dirty="0">
                <a:latin typeface="Georgia" pitchFamily="18" charset="0"/>
                <a:cs typeface="Times New Roman" pitchFamily="18" charset="0"/>
              </a:rPr>
              <a:t>F=1</a:t>
            </a:r>
          </a:p>
          <a:p>
            <a:pPr lvl="0" defTabSz="914400" fontAlgn="base">
              <a:spcBef>
                <a:spcPct val="0"/>
              </a:spcBef>
              <a:spcAft>
                <a:spcPct val="0"/>
              </a:spcAft>
            </a:pPr>
            <a:r>
              <a:rPr lang="en-US" dirty="0">
                <a:latin typeface="Georgia" pitchFamily="18" charset="0"/>
                <a:cs typeface="Times New Roman" pitchFamily="18" charset="0"/>
              </a:rPr>
              <a:t>Therefore mechanism is of 1 degree freedom system</a:t>
            </a:r>
            <a:endParaRPr lang="en-US" dirty="0">
              <a:latin typeface="Arial" charset="0"/>
            </a:endParaRPr>
          </a:p>
        </p:txBody>
      </p:sp>
    </p:spTree>
    <p:extLst>
      <p:ext uri="{BB962C8B-B14F-4D97-AF65-F5344CB8AC3E}">
        <p14:creationId xmlns:p14="http://schemas.microsoft.com/office/powerpoint/2010/main" xmlns="" val="119149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500"/>
                                        <p:tgtEl>
                                          <p:spTgt spid="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500"/>
                                        <p:tgtEl>
                                          <p:spTgt spid="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fade">
                                      <p:cBhvr>
                                        <p:cTn id="38" dur="500"/>
                                        <p:tgtEl>
                                          <p:spTgt spid="6">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2771"/>
                                        </p:tgtEl>
                                        <p:attrNameLst>
                                          <p:attrName>style.visibility</p:attrName>
                                        </p:attrNameLst>
                                      </p:cBhvr>
                                      <p:to>
                                        <p:strVal val="visible"/>
                                      </p:to>
                                    </p:set>
                                    <p:animEffect transition="in" filter="fade">
                                      <p:cBhvr>
                                        <p:cTn id="43" dur="500"/>
                                        <p:tgtEl>
                                          <p:spTgt spid="32771"/>
                                        </p:tgtEl>
                                      </p:cBhvr>
                                    </p:animEffect>
                                  </p:childTnLst>
                                </p:cTn>
                              </p:par>
                              <p:par>
                                <p:cTn id="44" presetID="14" presetClass="exit" presetSubtype="10" fill="hold" nodeType="withEffect">
                                  <p:stCondLst>
                                    <p:cond delay="0"/>
                                  </p:stCondLst>
                                  <p:childTnLst>
                                    <p:animEffect transition="out" filter="randombar(horizontal)">
                                      <p:cBhvr>
                                        <p:cTn id="45" dur="500"/>
                                        <p:tgtEl>
                                          <p:spTgt spid="32770"/>
                                        </p:tgtEl>
                                      </p:cBhvr>
                                    </p:animEffect>
                                    <p:set>
                                      <p:cBhvr>
                                        <p:cTn id="46" dur="1" fill="hold">
                                          <p:stCondLst>
                                            <p:cond delay="499"/>
                                          </p:stCondLst>
                                        </p:cTn>
                                        <p:tgtEl>
                                          <p:spTgt spid="32770"/>
                                        </p:tgtEl>
                                        <p:attrNameLst>
                                          <p:attrName>style.visibility</p:attrName>
                                        </p:attrNameLst>
                                      </p:cBhvr>
                                      <p:to>
                                        <p:strVal val="hidden"/>
                                      </p:to>
                                    </p:set>
                                  </p:childTnLst>
                                </p:cTn>
                              </p:par>
                              <p:par>
                                <p:cTn id="47" presetID="3" presetClass="exit" presetSubtype="10" fill="hold" grpId="0" nodeType="withEffect">
                                  <p:stCondLst>
                                    <p:cond delay="0"/>
                                  </p:stCondLst>
                                  <p:childTnLst>
                                    <p:animEffect transition="out" filter="blinds(horizontal)">
                                      <p:cBhvr>
                                        <p:cTn id="48" dur="500"/>
                                        <p:tgtEl>
                                          <p:spTgt spid="6">
                                            <p:txEl>
                                              <p:pRg st="0" end="0"/>
                                            </p:txEl>
                                          </p:spTgt>
                                        </p:tgtEl>
                                      </p:cBhvr>
                                    </p:animEffect>
                                    <p:set>
                                      <p:cBhvr>
                                        <p:cTn id="49" dur="1" fill="hold">
                                          <p:stCondLst>
                                            <p:cond delay="499"/>
                                          </p:stCondLst>
                                        </p:cTn>
                                        <p:tgtEl>
                                          <p:spTgt spid="6">
                                            <p:txEl>
                                              <p:pRg st="0" end="0"/>
                                            </p:txEl>
                                          </p:spTgt>
                                        </p:tgtEl>
                                        <p:attrNameLst>
                                          <p:attrName>style.visibility</p:attrName>
                                        </p:attrNameLst>
                                      </p:cBhvr>
                                      <p:to>
                                        <p:strVal val="hidden"/>
                                      </p:to>
                                    </p:set>
                                  </p:childTnLst>
                                </p:cTn>
                              </p:par>
                              <p:par>
                                <p:cTn id="50" presetID="3" presetClass="exit" presetSubtype="10" fill="hold" grpId="0" nodeType="withEffect">
                                  <p:stCondLst>
                                    <p:cond delay="0"/>
                                  </p:stCondLst>
                                  <p:childTnLst>
                                    <p:animEffect transition="out" filter="blinds(horizontal)">
                                      <p:cBhvr>
                                        <p:cTn id="51" dur="500"/>
                                        <p:tgtEl>
                                          <p:spTgt spid="6">
                                            <p:txEl>
                                              <p:pRg st="1" end="1"/>
                                            </p:txEl>
                                          </p:spTgt>
                                        </p:tgtEl>
                                      </p:cBhvr>
                                    </p:animEffect>
                                    <p:set>
                                      <p:cBhvr>
                                        <p:cTn id="52" dur="1" fill="hold">
                                          <p:stCondLst>
                                            <p:cond delay="499"/>
                                          </p:stCondLst>
                                        </p:cTn>
                                        <p:tgtEl>
                                          <p:spTgt spid="6">
                                            <p:txEl>
                                              <p:pRg st="1" end="1"/>
                                            </p:txEl>
                                          </p:spTgt>
                                        </p:tgtEl>
                                        <p:attrNameLst>
                                          <p:attrName>style.visibility</p:attrName>
                                        </p:attrNameLst>
                                      </p:cBhvr>
                                      <p:to>
                                        <p:strVal val="hidden"/>
                                      </p:to>
                                    </p:set>
                                  </p:childTnLst>
                                </p:cTn>
                              </p:par>
                              <p:par>
                                <p:cTn id="53" presetID="3" presetClass="exit" presetSubtype="10" fill="hold" grpId="0" nodeType="withEffect">
                                  <p:stCondLst>
                                    <p:cond delay="0"/>
                                  </p:stCondLst>
                                  <p:childTnLst>
                                    <p:animEffect transition="out" filter="blinds(horizontal)">
                                      <p:cBhvr>
                                        <p:cTn id="54" dur="500"/>
                                        <p:tgtEl>
                                          <p:spTgt spid="6">
                                            <p:txEl>
                                              <p:pRg st="2" end="2"/>
                                            </p:txEl>
                                          </p:spTgt>
                                        </p:tgtEl>
                                      </p:cBhvr>
                                    </p:animEffect>
                                    <p:set>
                                      <p:cBhvr>
                                        <p:cTn id="55" dur="1" fill="hold">
                                          <p:stCondLst>
                                            <p:cond delay="499"/>
                                          </p:stCondLst>
                                        </p:cTn>
                                        <p:tgtEl>
                                          <p:spTgt spid="6">
                                            <p:txEl>
                                              <p:pRg st="2" end="2"/>
                                            </p:txEl>
                                          </p:spTgt>
                                        </p:tgtEl>
                                        <p:attrNameLst>
                                          <p:attrName>style.visibility</p:attrName>
                                        </p:attrNameLst>
                                      </p:cBhvr>
                                      <p:to>
                                        <p:strVal val="hidden"/>
                                      </p:to>
                                    </p:set>
                                  </p:childTnLst>
                                </p:cTn>
                              </p:par>
                              <p:par>
                                <p:cTn id="56" presetID="3" presetClass="exit" presetSubtype="10" fill="hold" grpId="0" nodeType="withEffect">
                                  <p:stCondLst>
                                    <p:cond delay="0"/>
                                  </p:stCondLst>
                                  <p:childTnLst>
                                    <p:animEffect transition="out" filter="blinds(horizontal)">
                                      <p:cBhvr>
                                        <p:cTn id="57" dur="500"/>
                                        <p:tgtEl>
                                          <p:spTgt spid="6">
                                            <p:txEl>
                                              <p:pRg st="3" end="3"/>
                                            </p:txEl>
                                          </p:spTgt>
                                        </p:tgtEl>
                                      </p:cBhvr>
                                    </p:animEffect>
                                    <p:set>
                                      <p:cBhvr>
                                        <p:cTn id="58" dur="1" fill="hold">
                                          <p:stCondLst>
                                            <p:cond delay="499"/>
                                          </p:stCondLst>
                                        </p:cTn>
                                        <p:tgtEl>
                                          <p:spTgt spid="6">
                                            <p:txEl>
                                              <p:pRg st="3" end="3"/>
                                            </p:txEl>
                                          </p:spTgt>
                                        </p:tgtEl>
                                        <p:attrNameLst>
                                          <p:attrName>style.visibility</p:attrName>
                                        </p:attrNameLst>
                                      </p:cBhvr>
                                      <p:to>
                                        <p:strVal val="hidden"/>
                                      </p:to>
                                    </p:set>
                                  </p:childTnLst>
                                </p:cTn>
                              </p:par>
                              <p:par>
                                <p:cTn id="59" presetID="3" presetClass="exit" presetSubtype="10" fill="hold" grpId="0" nodeType="withEffect">
                                  <p:stCondLst>
                                    <p:cond delay="0"/>
                                  </p:stCondLst>
                                  <p:childTnLst>
                                    <p:animEffect transition="out" filter="blinds(horizontal)">
                                      <p:cBhvr>
                                        <p:cTn id="60" dur="500"/>
                                        <p:tgtEl>
                                          <p:spTgt spid="6">
                                            <p:txEl>
                                              <p:pRg st="4" end="4"/>
                                            </p:txEl>
                                          </p:spTgt>
                                        </p:tgtEl>
                                      </p:cBhvr>
                                    </p:animEffect>
                                    <p:set>
                                      <p:cBhvr>
                                        <p:cTn id="61" dur="1" fill="hold">
                                          <p:stCondLst>
                                            <p:cond delay="499"/>
                                          </p:stCondLst>
                                        </p:cTn>
                                        <p:tgtEl>
                                          <p:spTgt spid="6">
                                            <p:txEl>
                                              <p:pRg st="4" end="4"/>
                                            </p:txEl>
                                          </p:spTgt>
                                        </p:tgtEl>
                                        <p:attrNameLst>
                                          <p:attrName>style.visibility</p:attrName>
                                        </p:attrNameLst>
                                      </p:cBhvr>
                                      <p:to>
                                        <p:strVal val="hidden"/>
                                      </p:to>
                                    </p:set>
                                  </p:childTnLst>
                                </p:cTn>
                              </p:par>
                              <p:par>
                                <p:cTn id="62" presetID="3" presetClass="exit" presetSubtype="10" fill="hold" grpId="0" nodeType="withEffect">
                                  <p:stCondLst>
                                    <p:cond delay="0"/>
                                  </p:stCondLst>
                                  <p:childTnLst>
                                    <p:animEffect transition="out" filter="blinds(horizontal)">
                                      <p:cBhvr>
                                        <p:cTn id="63" dur="500"/>
                                        <p:tgtEl>
                                          <p:spTgt spid="6">
                                            <p:txEl>
                                              <p:pRg st="5" end="5"/>
                                            </p:txEl>
                                          </p:spTgt>
                                        </p:tgtEl>
                                      </p:cBhvr>
                                    </p:animEffect>
                                    <p:set>
                                      <p:cBhvr>
                                        <p:cTn id="64" dur="1" fill="hold">
                                          <p:stCondLst>
                                            <p:cond delay="499"/>
                                          </p:stCondLst>
                                        </p:cTn>
                                        <p:tgtEl>
                                          <p:spTgt spid="6">
                                            <p:txEl>
                                              <p:pRg st="5" end="5"/>
                                            </p:txEl>
                                          </p:spTgt>
                                        </p:tgtEl>
                                        <p:attrNameLst>
                                          <p:attrName>style.visibility</p:attrName>
                                        </p:attrNameLst>
                                      </p:cBhvr>
                                      <p:to>
                                        <p:strVal val="hidden"/>
                                      </p:to>
                                    </p:set>
                                  </p:childTnLst>
                                </p:cTn>
                              </p:par>
                              <p:par>
                                <p:cTn id="65" presetID="3" presetClass="exit" presetSubtype="10" fill="hold" grpId="0" nodeType="withEffect">
                                  <p:stCondLst>
                                    <p:cond delay="0"/>
                                  </p:stCondLst>
                                  <p:childTnLst>
                                    <p:animEffect transition="out" filter="blinds(horizontal)">
                                      <p:cBhvr>
                                        <p:cTn id="66" dur="500"/>
                                        <p:tgtEl>
                                          <p:spTgt spid="6">
                                            <p:txEl>
                                              <p:pRg st="6" end="6"/>
                                            </p:txEl>
                                          </p:spTgt>
                                        </p:tgtEl>
                                      </p:cBhvr>
                                    </p:animEffect>
                                    <p:set>
                                      <p:cBhvr>
                                        <p:cTn id="67" dur="1" fill="hold">
                                          <p:stCondLst>
                                            <p:cond delay="499"/>
                                          </p:stCondLst>
                                        </p:cTn>
                                        <p:tgtEl>
                                          <p:spTgt spid="6">
                                            <p:txEl>
                                              <p:pRg st="6" end="6"/>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8">
                                            <p:txEl>
                                              <p:pRg st="3" end="3"/>
                                            </p:txEl>
                                          </p:spTgt>
                                        </p:tgtEl>
                                        <p:attrNameLst>
                                          <p:attrName>style.visibility</p:attrName>
                                        </p:attrNameLst>
                                      </p:cBhvr>
                                      <p:to>
                                        <p:strVal val="visible"/>
                                      </p:to>
                                    </p:set>
                                    <p:animEffect transition="in" filter="fade">
                                      <p:cBhvr>
                                        <p:cTn id="84" dur="500"/>
                                        <p:tgtEl>
                                          <p:spTgt spid="8">
                                            <p:txEl>
                                              <p:pRg st="3" end="3"/>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8">
                                            <p:txEl>
                                              <p:pRg st="4" end="4"/>
                                            </p:txEl>
                                          </p:spTgt>
                                        </p:tgtEl>
                                        <p:attrNameLst>
                                          <p:attrName>style.visibility</p:attrName>
                                        </p:attrNameLst>
                                      </p:cBhvr>
                                      <p:to>
                                        <p:strVal val="visible"/>
                                      </p:to>
                                    </p:set>
                                    <p:animEffect transition="in" filter="fade">
                                      <p:cBhvr>
                                        <p:cTn id="89" dur="500"/>
                                        <p:tgtEl>
                                          <p:spTgt spid="8">
                                            <p:txEl>
                                              <p:pRg st="4" end="4"/>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8">
                                            <p:txEl>
                                              <p:pRg st="5" end="5"/>
                                            </p:txEl>
                                          </p:spTgt>
                                        </p:tgtEl>
                                        <p:attrNameLst>
                                          <p:attrName>style.visibility</p:attrName>
                                        </p:attrNameLst>
                                      </p:cBhvr>
                                      <p:to>
                                        <p:strVal val="visible"/>
                                      </p:to>
                                    </p:set>
                                    <p:animEffect transition="in" filter="fade">
                                      <p:cBhvr>
                                        <p:cTn id="94" dur="500"/>
                                        <p:tgtEl>
                                          <p:spTgt spid="8">
                                            <p:txEl>
                                              <p:pRg st="5" end="5"/>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8">
                                            <p:txEl>
                                              <p:pRg st="6" end="6"/>
                                            </p:txEl>
                                          </p:spTgt>
                                        </p:tgtEl>
                                        <p:attrNameLst>
                                          <p:attrName>style.visibility</p:attrName>
                                        </p:attrNameLst>
                                      </p:cBhvr>
                                      <p:to>
                                        <p:strVal val="visible"/>
                                      </p:to>
                                    </p:set>
                                    <p:animEffect transition="in" filter="fade">
                                      <p:cBhvr>
                                        <p:cTn id="99"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34" name="Flowchart: Document 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xmlns="" val="0"/>
              </a:ext>
            </a:extLst>
          </a:blip>
          <a:srcRect/>
          <a:stretch/>
        </p:blipFill>
        <p:spPr>
          <a:xfrm>
            <a:off x="4207933" y="674162"/>
            <a:ext cx="7347537" cy="5510652"/>
          </a:xfrm>
          <a:prstGeom prst="rect">
            <a:avLst/>
          </a:prstGeom>
        </p:spPr>
      </p:pic>
      <p:sp>
        <p:nvSpPr>
          <p:cNvPr id="2" name="Date Placeholder 1"/>
          <p:cNvSpPr>
            <a:spLocks noGrp="1"/>
          </p:cNvSpPr>
          <p:nvPr>
            <p:ph type="dt" sz="half" idx="10"/>
          </p:nvPr>
        </p:nvSpPr>
        <p:spPr>
          <a:xfrm>
            <a:off x="8047083" y="6356350"/>
            <a:ext cx="2556791" cy="365125"/>
          </a:xfrm>
          <a:noFill/>
        </p:spPr>
        <p:txBody>
          <a:bodyPr vert="horz" lIns="91440" tIns="45720" rIns="91440" bIns="45720" rtlCol="0" anchor="ctr">
            <a:normAutofit/>
          </a:bodyPr>
          <a:lstStyle/>
          <a:p>
            <a:pPr algn="r"/>
            <a:fld id="{C2141305-3DEF-496F-A2F3-FC0CA2FBA0D2}" type="datetime1">
              <a:rPr lang="en-US" smtClean="0"/>
              <a:pPr algn="r"/>
              <a:t>2/23/2020</a:t>
            </a:fld>
            <a:endParaRPr lang="en-US"/>
          </a:p>
        </p:txBody>
      </p:sp>
      <p:sp>
        <p:nvSpPr>
          <p:cNvPr id="3" name="Footer Placeholder 2"/>
          <p:cNvSpPr>
            <a:spLocks noGrp="1"/>
          </p:cNvSpPr>
          <p:nvPr>
            <p:ph type="ftr" sz="quarter" idx="11"/>
          </p:nvPr>
        </p:nvSpPr>
        <p:spPr>
          <a:xfrm>
            <a:off x="838200" y="6356350"/>
            <a:ext cx="5960951" cy="365125"/>
          </a:xfrm>
          <a:noFill/>
        </p:spPr>
        <p:txBody>
          <a:bodyPr vert="horz" lIns="91440" tIns="45720" rIns="91440" bIns="45720" rtlCol="0" anchor="ctr">
            <a:normAutofit/>
          </a:bodyPr>
          <a:lstStyle/>
          <a:p>
            <a:pPr algn="l"/>
            <a:r>
              <a:rPr lang="en-US" kern="1200">
                <a:solidFill>
                  <a:schemeClr val="tx1">
                    <a:tint val="75000"/>
                  </a:schemeClr>
                </a:solidFill>
                <a:latin typeface="+mn-lt"/>
                <a:ea typeface="+mn-ea"/>
                <a:cs typeface="+mn-cs"/>
              </a:rPr>
              <a:t>Pavana, Assistant Professor, Dept. of ME, SJEC</a:t>
            </a:r>
          </a:p>
        </p:txBody>
      </p:sp>
      <p:sp>
        <p:nvSpPr>
          <p:cNvPr id="4" name="Slide Number Placeholder 3"/>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l"/>
            <a:fld id="{DD7BB4AB-C194-4086-8137-E9CE68CA0D5D}" type="slidenum">
              <a:rPr lang="en-US" smtClean="0"/>
              <a:pPr algn="l"/>
              <a:t>54</a:t>
            </a:fld>
            <a:endParaRPr lang="en-US"/>
          </a:p>
        </p:txBody>
      </p:sp>
      <p:sp>
        <p:nvSpPr>
          <p:cNvPr id="5" name="TextBox 4"/>
          <p:cNvSpPr txBox="1"/>
          <p:nvPr/>
        </p:nvSpPr>
        <p:spPr>
          <a:xfrm>
            <a:off x="838200" y="171162"/>
            <a:ext cx="2840182" cy="2371148"/>
          </a:xfrm>
          <a:prstGeom prst="rect">
            <a:avLst/>
          </a:prstGeom>
        </p:spPr>
        <p:txBody>
          <a:bodyPr vert="horz" lIns="91440" tIns="45720" rIns="91440" bIns="45720" rtlCol="0" anchor="ctr">
            <a:normAutofit/>
          </a:bodyPr>
          <a:lstStyle/>
          <a:p>
            <a:pPr defTabSz="914400">
              <a:lnSpc>
                <a:spcPct val="90000"/>
              </a:lnSpc>
              <a:spcBef>
                <a:spcPct val="0"/>
              </a:spcBef>
            </a:pPr>
            <a:r>
              <a:rPr lang="en-US" sz="3200" b="1">
                <a:solidFill>
                  <a:srgbClr val="FFFFFF"/>
                </a:solidFill>
                <a:latin typeface="+mj-lt"/>
                <a:ea typeface="+mj-ea"/>
                <a:cs typeface="+mj-cs"/>
              </a:rPr>
              <a:t>MECHANISMS</a:t>
            </a:r>
            <a:endParaRPr lang="en-US" sz="3200" b="1" dirty="0">
              <a:solidFill>
                <a:srgbClr val="FFFFFF"/>
              </a:solidFill>
              <a:latin typeface="+mj-lt"/>
              <a:ea typeface="+mj-ea"/>
              <a:cs typeface="+mj-cs"/>
            </a:endParaRPr>
          </a:p>
        </p:txBody>
      </p:sp>
    </p:spTree>
    <p:extLst>
      <p:ext uri="{BB962C8B-B14F-4D97-AF65-F5344CB8AC3E}">
        <p14:creationId xmlns:p14="http://schemas.microsoft.com/office/powerpoint/2010/main" xmlns="" val="3072048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55</a:t>
            </a:fld>
            <a:endParaRPr lang="en-IN"/>
          </a:p>
        </p:txBody>
      </p:sp>
      <p:sp>
        <p:nvSpPr>
          <p:cNvPr id="5" name="Rectangle 2"/>
          <p:cNvSpPr txBox="1">
            <a:spLocks noChangeArrowheads="1"/>
          </p:cNvSpPr>
          <p:nvPr/>
        </p:nvSpPr>
        <p:spPr>
          <a:xfrm>
            <a:off x="457199" y="274638"/>
            <a:ext cx="11373729" cy="543342"/>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u="sng"/>
              <a:t>Quick – Return mechanisms</a:t>
            </a:r>
            <a:r>
              <a:rPr lang="en-US" altLang="en-US" sz="4000"/>
              <a:t> </a:t>
            </a:r>
            <a:endParaRPr lang="en-US" altLang="en-US" sz="4000" dirty="0"/>
          </a:p>
        </p:txBody>
      </p:sp>
      <p:sp>
        <p:nvSpPr>
          <p:cNvPr id="6" name="Rectangle 3"/>
          <p:cNvSpPr txBox="1">
            <a:spLocks noChangeArrowheads="1"/>
          </p:cNvSpPr>
          <p:nvPr/>
        </p:nvSpPr>
        <p:spPr>
          <a:xfrm>
            <a:off x="457199" y="1066800"/>
            <a:ext cx="11373729" cy="528955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altLang="en-US" sz="2400" dirty="0"/>
              <a:t>Repetitive operations. </a:t>
            </a:r>
          </a:p>
          <a:p>
            <a:r>
              <a:rPr lang="en-IN" altLang="en-US" sz="2400" dirty="0"/>
              <a:t>Mechanism is under load, called working stroke.</a:t>
            </a:r>
          </a:p>
          <a:p>
            <a:r>
              <a:rPr lang="en-IN" altLang="en-US" sz="2400" dirty="0"/>
              <a:t>Return stroke.</a:t>
            </a:r>
          </a:p>
          <a:p>
            <a:r>
              <a:rPr lang="en-IN" altLang="en-US" sz="2400" dirty="0"/>
              <a:t>Time ratio.</a:t>
            </a:r>
          </a:p>
          <a:p>
            <a:r>
              <a:rPr lang="en-IN" altLang="en-US" sz="2400" dirty="0"/>
              <a:t>To produce quick return, the time ratio must be greater than unity and as large as possible.</a:t>
            </a:r>
          </a:p>
          <a:p>
            <a:r>
              <a:rPr lang="en-IN" altLang="en-US" sz="2400" dirty="0"/>
              <a:t>Quick return mechanisms are used on machine tools to give a slow cutting stroke and a quick return stroke for a constant angular velocity of the driving crank.</a:t>
            </a:r>
          </a:p>
          <a:p>
            <a:r>
              <a:rPr lang="en-IN" altLang="en-US" sz="2400" dirty="0"/>
              <a:t> The most commonly used types of quick return mechanisms are</a:t>
            </a:r>
          </a:p>
          <a:p>
            <a:pPr lvl="1"/>
            <a:r>
              <a:rPr lang="en-IN" altLang="en-US" sz="2000" dirty="0"/>
              <a:t>Drag link mechanism </a:t>
            </a:r>
          </a:p>
          <a:p>
            <a:pPr lvl="1"/>
            <a:r>
              <a:rPr lang="en-IN" altLang="en-US" sz="2000" dirty="0"/>
              <a:t>Whitworth mechanism</a:t>
            </a:r>
          </a:p>
          <a:p>
            <a:pPr lvl="1"/>
            <a:r>
              <a:rPr lang="en-IN" altLang="en-US" sz="2000" dirty="0"/>
              <a:t>Crank &amp; Slotted lever Mechanism</a:t>
            </a:r>
          </a:p>
        </p:txBody>
      </p:sp>
    </p:spTree>
    <p:extLst>
      <p:ext uri="{BB962C8B-B14F-4D97-AF65-F5344CB8AC3E}">
        <p14:creationId xmlns:p14="http://schemas.microsoft.com/office/powerpoint/2010/main" xmlns="" val="32195519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56</a:t>
            </a:fld>
            <a:endParaRPr lang="en-IN"/>
          </a:p>
        </p:txBody>
      </p:sp>
      <p:sp>
        <p:nvSpPr>
          <p:cNvPr id="5" name="Rectangle 4"/>
          <p:cNvSpPr/>
          <p:nvPr/>
        </p:nvSpPr>
        <p:spPr>
          <a:xfrm>
            <a:off x="116114" y="217492"/>
            <a:ext cx="11654972" cy="523220"/>
          </a:xfrm>
          <a:prstGeom prst="rect">
            <a:avLst/>
          </a:prstGeom>
        </p:spPr>
        <p:txBody>
          <a:bodyPr wrap="square">
            <a:spAutoFit/>
          </a:bodyPr>
          <a:lstStyle/>
          <a:p>
            <a:r>
              <a:rPr lang="en-US" sz="2800" b="1" dirty="0"/>
              <a:t>Drag link quick return mechanism (complete rotation of the crank &amp; follower)</a:t>
            </a:r>
            <a:endParaRPr lang="en-IN" sz="2800" dirty="0"/>
          </a:p>
        </p:txBody>
      </p:sp>
      <p:graphicFrame>
        <p:nvGraphicFramePr>
          <p:cNvPr id="6" name="Object 5"/>
          <p:cNvGraphicFramePr>
            <a:graphicFrameLocks noChangeAspect="1"/>
          </p:cNvGraphicFramePr>
          <p:nvPr>
            <p:extLst>
              <p:ext uri="{D42A27DB-BD31-4B8C-83A1-F6EECF244321}">
                <p14:modId xmlns:p14="http://schemas.microsoft.com/office/powerpoint/2010/main" xmlns="" val="2753599455"/>
              </p:ext>
            </p:extLst>
          </p:nvPr>
        </p:nvGraphicFramePr>
        <p:xfrm>
          <a:off x="1905000" y="990600"/>
          <a:ext cx="8487229" cy="3913641"/>
        </p:xfrm>
        <a:graphic>
          <a:graphicData uri="http://schemas.openxmlformats.org/presentationml/2006/ole">
            <p:oleObj spid="_x0000_s30786" name="Solid Edge Draft Document" r:id="rId3" imgW="26358840" imgH="12161160" progId="">
              <p:embed/>
            </p:oleObj>
          </a:graphicData>
        </a:graphic>
      </p:graphicFrame>
      <p:sp>
        <p:nvSpPr>
          <p:cNvPr id="7" name="TextBox 6"/>
          <p:cNvSpPr txBox="1"/>
          <p:nvPr/>
        </p:nvSpPr>
        <p:spPr>
          <a:xfrm>
            <a:off x="7939314" y="4904241"/>
            <a:ext cx="1137556" cy="369332"/>
          </a:xfrm>
          <a:prstGeom prst="rect">
            <a:avLst/>
          </a:prstGeom>
          <a:noFill/>
        </p:spPr>
        <p:txBody>
          <a:bodyPr wrap="none" rtlCol="0">
            <a:spAutoFit/>
          </a:bodyPr>
          <a:lstStyle/>
          <a:p>
            <a:r>
              <a:rPr lang="en-IN" dirty="0">
                <a:hlinkClick r:id="rId4" action="ppaction://hlinkfile"/>
              </a:rPr>
              <a:t>WORKING</a:t>
            </a:r>
            <a:endParaRPr lang="en-IN" dirty="0"/>
          </a:p>
        </p:txBody>
      </p:sp>
    </p:spTree>
    <p:extLst>
      <p:ext uri="{BB962C8B-B14F-4D97-AF65-F5344CB8AC3E}">
        <p14:creationId xmlns:p14="http://schemas.microsoft.com/office/powerpoint/2010/main" xmlns="" val="337393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57</a:t>
            </a:fld>
            <a:endParaRPr lang="en-IN"/>
          </a:p>
        </p:txBody>
      </p:sp>
      <p:sp>
        <p:nvSpPr>
          <p:cNvPr id="5" name="Rectangle 2"/>
          <p:cNvSpPr txBox="1">
            <a:spLocks noChangeArrowheads="1"/>
          </p:cNvSpPr>
          <p:nvPr/>
        </p:nvSpPr>
        <p:spPr>
          <a:xfrm>
            <a:off x="457200" y="274638"/>
            <a:ext cx="11430000" cy="726848"/>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b="1" u="sng" dirty="0"/>
              <a:t>Straight line motion mechanisms</a:t>
            </a:r>
            <a:r>
              <a:rPr lang="en-US" altLang="en-US" sz="4000" dirty="0"/>
              <a:t> </a:t>
            </a:r>
          </a:p>
        </p:txBody>
      </p:sp>
      <p:sp>
        <p:nvSpPr>
          <p:cNvPr id="6" name="Rectangle 3"/>
          <p:cNvSpPr txBox="1">
            <a:spLocks noChangeArrowheads="1"/>
          </p:cNvSpPr>
          <p:nvPr/>
        </p:nvSpPr>
        <p:spPr>
          <a:xfrm>
            <a:off x="457200" y="854075"/>
            <a:ext cx="11430000" cy="188322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Used to produce straight motions.</a:t>
            </a:r>
          </a:p>
          <a:p>
            <a:r>
              <a:rPr lang="en-US" altLang="en-US" dirty="0"/>
              <a:t>Mechanisms may produce exactly straight line motion or approximate straight line motion.</a:t>
            </a:r>
          </a:p>
          <a:p>
            <a:r>
              <a:rPr lang="en-US" altLang="en-US" dirty="0"/>
              <a:t>Either only turning pairs are connected or one sliding pair is used.</a:t>
            </a:r>
          </a:p>
        </p:txBody>
      </p:sp>
      <p:grpSp>
        <p:nvGrpSpPr>
          <p:cNvPr id="37" name="Group 4"/>
          <p:cNvGrpSpPr>
            <a:grpSpLocks/>
          </p:cNvGrpSpPr>
          <p:nvPr/>
        </p:nvGrpSpPr>
        <p:grpSpPr bwMode="auto">
          <a:xfrm>
            <a:off x="457200" y="533400"/>
            <a:ext cx="11139714" cy="5822952"/>
            <a:chOff x="540" y="6840"/>
            <a:chExt cx="11160" cy="6660"/>
          </a:xfrm>
        </p:grpSpPr>
        <p:sp>
          <p:nvSpPr>
            <p:cNvPr id="38" name="Rectangle 5"/>
            <p:cNvSpPr>
              <a:spLocks noChangeArrowheads="1"/>
            </p:cNvSpPr>
            <p:nvPr/>
          </p:nvSpPr>
          <p:spPr bwMode="auto">
            <a:xfrm>
              <a:off x="3240" y="6840"/>
              <a:ext cx="5220" cy="54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latin typeface="Georgia" panose="02040502050405020303" pitchFamily="18" charset="0"/>
                </a:rPr>
                <a:t>Straight line motion mechanisms</a:t>
              </a:r>
              <a:endParaRPr lang="en-US" altLang="en-US"/>
            </a:p>
          </p:txBody>
        </p:sp>
        <p:sp>
          <p:nvSpPr>
            <p:cNvPr id="39" name="Rectangle 6"/>
            <p:cNvSpPr>
              <a:spLocks noChangeArrowheads="1"/>
            </p:cNvSpPr>
            <p:nvPr/>
          </p:nvSpPr>
          <p:spPr bwMode="auto">
            <a:xfrm>
              <a:off x="540" y="8100"/>
              <a:ext cx="5220" cy="54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latin typeface="Georgia" panose="02040502050405020303" pitchFamily="18" charset="0"/>
                </a:rPr>
                <a:t>Exact straight line motion mechanisms</a:t>
              </a:r>
              <a:endParaRPr lang="en-US" altLang="en-US"/>
            </a:p>
          </p:txBody>
        </p:sp>
        <p:sp>
          <p:nvSpPr>
            <p:cNvPr id="40" name="Rectangle 7"/>
            <p:cNvSpPr>
              <a:spLocks noChangeArrowheads="1"/>
            </p:cNvSpPr>
            <p:nvPr/>
          </p:nvSpPr>
          <p:spPr bwMode="auto">
            <a:xfrm>
              <a:off x="5940" y="8100"/>
              <a:ext cx="5760" cy="54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latin typeface="Georgia" panose="02040502050405020303" pitchFamily="18" charset="0"/>
                </a:rPr>
                <a:t>Approximate Straight line motion mechanisms</a:t>
              </a:r>
              <a:endParaRPr lang="en-US" altLang="en-US"/>
            </a:p>
          </p:txBody>
        </p:sp>
        <p:sp>
          <p:nvSpPr>
            <p:cNvPr id="41" name="Line 8"/>
            <p:cNvSpPr>
              <a:spLocks noChangeShapeType="1"/>
            </p:cNvSpPr>
            <p:nvPr/>
          </p:nvSpPr>
          <p:spPr bwMode="auto">
            <a:xfrm>
              <a:off x="3060" y="7740"/>
              <a:ext cx="5760"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42" name="Line 9"/>
            <p:cNvSpPr>
              <a:spLocks noChangeShapeType="1"/>
            </p:cNvSpPr>
            <p:nvPr/>
          </p:nvSpPr>
          <p:spPr bwMode="auto">
            <a:xfrm>
              <a:off x="3060" y="77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43" name="Line 10"/>
            <p:cNvSpPr>
              <a:spLocks noChangeShapeType="1"/>
            </p:cNvSpPr>
            <p:nvPr/>
          </p:nvSpPr>
          <p:spPr bwMode="auto">
            <a:xfrm>
              <a:off x="8820" y="774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44" name="Line 11"/>
            <p:cNvSpPr>
              <a:spLocks noChangeShapeType="1"/>
            </p:cNvSpPr>
            <p:nvPr/>
          </p:nvSpPr>
          <p:spPr bwMode="auto">
            <a:xfrm>
              <a:off x="5940" y="738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45" name="Rectangle 12"/>
            <p:cNvSpPr>
              <a:spLocks noChangeArrowheads="1"/>
            </p:cNvSpPr>
            <p:nvPr/>
          </p:nvSpPr>
          <p:spPr bwMode="auto">
            <a:xfrm>
              <a:off x="1080" y="9180"/>
              <a:ext cx="3060" cy="54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latin typeface="Georgia" panose="02040502050405020303" pitchFamily="18" charset="0"/>
                </a:rPr>
                <a:t>Having only turning pairs</a:t>
              </a:r>
              <a:endParaRPr lang="en-US" altLang="en-US"/>
            </a:p>
          </p:txBody>
        </p:sp>
        <p:sp>
          <p:nvSpPr>
            <p:cNvPr id="46" name="Rectangle 13"/>
            <p:cNvSpPr>
              <a:spLocks noChangeArrowheads="1"/>
            </p:cNvSpPr>
            <p:nvPr/>
          </p:nvSpPr>
          <p:spPr bwMode="auto">
            <a:xfrm>
              <a:off x="4320" y="9180"/>
              <a:ext cx="2880" cy="54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latin typeface="Georgia" panose="02040502050405020303" pitchFamily="18" charset="0"/>
                </a:rPr>
                <a:t>Having one sliding pair</a:t>
              </a:r>
              <a:endParaRPr lang="en-US" altLang="en-US"/>
            </a:p>
          </p:txBody>
        </p:sp>
        <p:sp>
          <p:nvSpPr>
            <p:cNvPr id="47" name="Line 14"/>
            <p:cNvSpPr>
              <a:spLocks noChangeShapeType="1"/>
            </p:cNvSpPr>
            <p:nvPr/>
          </p:nvSpPr>
          <p:spPr bwMode="auto">
            <a:xfrm>
              <a:off x="3060" y="8640"/>
              <a:ext cx="0" cy="54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48" name="Line 15"/>
            <p:cNvSpPr>
              <a:spLocks noChangeShapeType="1"/>
            </p:cNvSpPr>
            <p:nvPr/>
          </p:nvSpPr>
          <p:spPr bwMode="auto">
            <a:xfrm>
              <a:off x="5220" y="8640"/>
              <a:ext cx="0" cy="54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49" name="Rectangle 16"/>
            <p:cNvSpPr>
              <a:spLocks noChangeArrowheads="1"/>
            </p:cNvSpPr>
            <p:nvPr/>
          </p:nvSpPr>
          <p:spPr bwMode="auto">
            <a:xfrm>
              <a:off x="720" y="10080"/>
              <a:ext cx="3060" cy="54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latin typeface="Georgia" panose="02040502050405020303" pitchFamily="18" charset="0"/>
                </a:rPr>
                <a:t>Peaucellier mechanism</a:t>
              </a:r>
              <a:endParaRPr lang="en-US" altLang="en-US"/>
            </a:p>
          </p:txBody>
        </p:sp>
        <p:sp>
          <p:nvSpPr>
            <p:cNvPr id="50" name="Rectangle 17"/>
            <p:cNvSpPr>
              <a:spLocks noChangeArrowheads="1"/>
            </p:cNvSpPr>
            <p:nvPr/>
          </p:nvSpPr>
          <p:spPr bwMode="auto">
            <a:xfrm>
              <a:off x="720" y="10980"/>
              <a:ext cx="3060" cy="54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latin typeface="Georgia" panose="02040502050405020303" pitchFamily="18" charset="0"/>
                </a:rPr>
                <a:t>Hart’s mechanism</a:t>
              </a:r>
              <a:endParaRPr lang="en-US" altLang="en-US"/>
            </a:p>
          </p:txBody>
        </p:sp>
        <p:sp>
          <p:nvSpPr>
            <p:cNvPr id="51" name="Rectangle 18"/>
            <p:cNvSpPr>
              <a:spLocks noChangeArrowheads="1"/>
            </p:cNvSpPr>
            <p:nvPr/>
          </p:nvSpPr>
          <p:spPr bwMode="auto">
            <a:xfrm>
              <a:off x="4320" y="10080"/>
              <a:ext cx="3060" cy="54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latin typeface="Georgia" panose="02040502050405020303" pitchFamily="18" charset="0"/>
                </a:rPr>
                <a:t>Scott-Russel mechanism</a:t>
              </a:r>
              <a:endParaRPr lang="en-US" altLang="en-US"/>
            </a:p>
          </p:txBody>
        </p:sp>
        <p:sp>
          <p:nvSpPr>
            <p:cNvPr id="52" name="Rectangle 19"/>
            <p:cNvSpPr>
              <a:spLocks noChangeArrowheads="1"/>
            </p:cNvSpPr>
            <p:nvPr/>
          </p:nvSpPr>
          <p:spPr bwMode="auto">
            <a:xfrm>
              <a:off x="7740" y="9180"/>
              <a:ext cx="3060" cy="72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latin typeface="Georgia" panose="02040502050405020303" pitchFamily="18" charset="0"/>
                </a:rPr>
                <a:t>Watt’s straight line mechanism</a:t>
              </a:r>
              <a:endParaRPr lang="en-US" altLang="en-US"/>
            </a:p>
          </p:txBody>
        </p:sp>
        <p:sp>
          <p:nvSpPr>
            <p:cNvPr id="53" name="Rectangle 20"/>
            <p:cNvSpPr>
              <a:spLocks noChangeArrowheads="1"/>
            </p:cNvSpPr>
            <p:nvPr/>
          </p:nvSpPr>
          <p:spPr bwMode="auto">
            <a:xfrm>
              <a:off x="7740" y="11880"/>
              <a:ext cx="3060" cy="54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latin typeface="Georgia" panose="02040502050405020303" pitchFamily="18" charset="0"/>
                </a:rPr>
                <a:t>Tchebicheff’s mechanism</a:t>
              </a:r>
              <a:endParaRPr lang="en-US" altLang="en-US"/>
            </a:p>
          </p:txBody>
        </p:sp>
        <p:sp>
          <p:nvSpPr>
            <p:cNvPr id="54" name="Rectangle 21"/>
            <p:cNvSpPr>
              <a:spLocks noChangeArrowheads="1"/>
            </p:cNvSpPr>
            <p:nvPr/>
          </p:nvSpPr>
          <p:spPr bwMode="auto">
            <a:xfrm>
              <a:off x="7740" y="10980"/>
              <a:ext cx="3060" cy="72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a:latin typeface="Georgia" panose="02040502050405020303" pitchFamily="18" charset="0"/>
                </a:rPr>
                <a:t>Modified Scott-Russel mechanism</a:t>
              </a:r>
              <a:endParaRPr lang="en-US" altLang="en-US" dirty="0"/>
            </a:p>
          </p:txBody>
        </p:sp>
        <p:sp>
          <p:nvSpPr>
            <p:cNvPr id="55" name="Rectangle 22"/>
            <p:cNvSpPr>
              <a:spLocks noChangeArrowheads="1"/>
            </p:cNvSpPr>
            <p:nvPr/>
          </p:nvSpPr>
          <p:spPr bwMode="auto">
            <a:xfrm>
              <a:off x="7740" y="10080"/>
              <a:ext cx="3060" cy="54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latin typeface="Georgia" panose="02040502050405020303" pitchFamily="18" charset="0"/>
                </a:rPr>
                <a:t>Roberts’s mechanism</a:t>
              </a:r>
              <a:endParaRPr lang="en-US" altLang="en-US"/>
            </a:p>
          </p:txBody>
        </p:sp>
        <p:sp>
          <p:nvSpPr>
            <p:cNvPr id="56" name="Rectangle 23"/>
            <p:cNvSpPr>
              <a:spLocks noChangeArrowheads="1"/>
            </p:cNvSpPr>
            <p:nvPr/>
          </p:nvSpPr>
          <p:spPr bwMode="auto">
            <a:xfrm>
              <a:off x="7740" y="12780"/>
              <a:ext cx="3060" cy="72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latin typeface="Georgia" panose="02040502050405020303" pitchFamily="18" charset="0"/>
                </a:rPr>
                <a:t>Grass-Hooper mechanism</a:t>
              </a:r>
              <a:endParaRPr lang="en-US" altLang="en-US"/>
            </a:p>
          </p:txBody>
        </p:sp>
        <p:sp>
          <p:nvSpPr>
            <p:cNvPr id="57" name="Line 24"/>
            <p:cNvSpPr>
              <a:spLocks noChangeShapeType="1"/>
            </p:cNvSpPr>
            <p:nvPr/>
          </p:nvSpPr>
          <p:spPr bwMode="auto">
            <a:xfrm>
              <a:off x="3960" y="9720"/>
              <a:ext cx="0" cy="144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58" name="Line 25"/>
            <p:cNvSpPr>
              <a:spLocks noChangeShapeType="1"/>
            </p:cNvSpPr>
            <p:nvPr/>
          </p:nvSpPr>
          <p:spPr bwMode="auto">
            <a:xfrm flipH="1">
              <a:off x="3780" y="10440"/>
              <a:ext cx="180" cy="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59" name="Line 26"/>
            <p:cNvSpPr>
              <a:spLocks noChangeShapeType="1"/>
            </p:cNvSpPr>
            <p:nvPr/>
          </p:nvSpPr>
          <p:spPr bwMode="auto">
            <a:xfrm flipH="1">
              <a:off x="3780" y="11160"/>
              <a:ext cx="180" cy="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60" name="Line 27"/>
            <p:cNvSpPr>
              <a:spLocks noChangeShapeType="1"/>
            </p:cNvSpPr>
            <p:nvPr/>
          </p:nvSpPr>
          <p:spPr bwMode="auto">
            <a:xfrm>
              <a:off x="5940" y="9720"/>
              <a:ext cx="0" cy="36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61" name="Line 28"/>
            <p:cNvSpPr>
              <a:spLocks noChangeShapeType="1"/>
            </p:cNvSpPr>
            <p:nvPr/>
          </p:nvSpPr>
          <p:spPr bwMode="auto">
            <a:xfrm>
              <a:off x="11340" y="8640"/>
              <a:ext cx="0" cy="450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62" name="Line 29"/>
            <p:cNvSpPr>
              <a:spLocks noChangeShapeType="1"/>
            </p:cNvSpPr>
            <p:nvPr/>
          </p:nvSpPr>
          <p:spPr bwMode="auto">
            <a:xfrm flipH="1">
              <a:off x="10800" y="9540"/>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63" name="Line 30"/>
            <p:cNvSpPr>
              <a:spLocks noChangeShapeType="1"/>
            </p:cNvSpPr>
            <p:nvPr/>
          </p:nvSpPr>
          <p:spPr bwMode="auto">
            <a:xfrm flipH="1">
              <a:off x="10800" y="10260"/>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64" name="Line 31"/>
            <p:cNvSpPr>
              <a:spLocks noChangeShapeType="1"/>
            </p:cNvSpPr>
            <p:nvPr/>
          </p:nvSpPr>
          <p:spPr bwMode="auto">
            <a:xfrm flipH="1">
              <a:off x="10800" y="11340"/>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65" name="Line 32"/>
            <p:cNvSpPr>
              <a:spLocks noChangeShapeType="1"/>
            </p:cNvSpPr>
            <p:nvPr/>
          </p:nvSpPr>
          <p:spPr bwMode="auto">
            <a:xfrm flipH="1">
              <a:off x="10800" y="12060"/>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66" name="Line 33"/>
            <p:cNvSpPr>
              <a:spLocks noChangeShapeType="1"/>
            </p:cNvSpPr>
            <p:nvPr/>
          </p:nvSpPr>
          <p:spPr bwMode="auto">
            <a:xfrm flipH="1">
              <a:off x="10800" y="13140"/>
              <a:ext cx="540" cy="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grpSp>
    </p:spTree>
    <p:extLst>
      <p:ext uri="{BB962C8B-B14F-4D97-AF65-F5344CB8AC3E}">
        <p14:creationId xmlns:p14="http://schemas.microsoft.com/office/powerpoint/2010/main" xmlns="" val="29833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9" presetClass="exit" presetSubtype="0" fill="hold" grpId="1" nodeType="withEffect">
                                  <p:stCondLst>
                                    <p:cond delay="0"/>
                                  </p:stCondLst>
                                  <p:childTnLst>
                                    <p:animEffect transition="out" filter="dissolv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dirty="0"/>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58</a:t>
            </a:fld>
            <a:endParaRPr lang="en-IN" dirty="0"/>
          </a:p>
        </p:txBody>
      </p:sp>
      <p:sp>
        <p:nvSpPr>
          <p:cNvPr id="5" name="Rectangle 2"/>
          <p:cNvSpPr txBox="1">
            <a:spLocks noChangeArrowheads="1"/>
          </p:cNvSpPr>
          <p:nvPr/>
        </p:nvSpPr>
        <p:spPr>
          <a:xfrm>
            <a:off x="0" y="0"/>
            <a:ext cx="9144000" cy="609599"/>
          </a:xfrm>
          <a:prstGeom prst="rect">
            <a:avLst/>
          </a:prstGeom>
        </p:spPr>
        <p:txBody>
          <a:bodyPr>
            <a:normAutofit fontScale="82500" lnSpcReduction="1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Condition for exact straight line motion mechanisms using only turning pairs</a:t>
            </a:r>
            <a:r>
              <a:rPr lang="en-US" sz="2800" dirty="0"/>
              <a:t> </a:t>
            </a:r>
          </a:p>
        </p:txBody>
      </p:sp>
      <p:sp>
        <p:nvSpPr>
          <p:cNvPr id="6" name="Rectangle 3"/>
          <p:cNvSpPr txBox="1">
            <a:spLocks noChangeArrowheads="1"/>
          </p:cNvSpPr>
          <p:nvPr/>
        </p:nvSpPr>
        <p:spPr>
          <a:xfrm>
            <a:off x="-1" y="388258"/>
            <a:ext cx="8385630" cy="5580705"/>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IN" sz="2200" b="1" u="sng" dirty="0"/>
              <a:t>Principle:</a:t>
            </a:r>
            <a:r>
              <a:rPr lang="en-IN" sz="2200" b="1" dirty="0"/>
              <a:t> </a:t>
            </a:r>
          </a:p>
          <a:p>
            <a:pPr>
              <a:lnSpc>
                <a:spcPct val="80000"/>
              </a:lnSpc>
            </a:pPr>
            <a:r>
              <a:rPr lang="en-IN" sz="2200" dirty="0"/>
              <a:t>Let O be the centre of a circle of diameter AD.</a:t>
            </a:r>
          </a:p>
          <a:p>
            <a:pPr>
              <a:lnSpc>
                <a:spcPct val="80000"/>
              </a:lnSpc>
            </a:pPr>
            <a:r>
              <a:rPr lang="en-IN" sz="2200" dirty="0"/>
              <a:t>AB is any chord.</a:t>
            </a:r>
          </a:p>
          <a:p>
            <a:pPr>
              <a:lnSpc>
                <a:spcPct val="80000"/>
              </a:lnSpc>
            </a:pPr>
            <a:r>
              <a:rPr lang="en-IN" sz="2200" dirty="0"/>
              <a:t>The triangle inscribed on a semi circle (i.e. </a:t>
            </a:r>
            <a:r>
              <a:rPr lang="en-IN" sz="2200" dirty="0">
                <a:sym typeface="Symbol" pitchFamily="18" charset="2"/>
              </a:rPr>
              <a:t></a:t>
            </a:r>
            <a:r>
              <a:rPr lang="en-IN" sz="2200" dirty="0"/>
              <a:t>ABD) will be right angled triangle.</a:t>
            </a:r>
          </a:p>
          <a:p>
            <a:pPr>
              <a:lnSpc>
                <a:spcPct val="80000"/>
              </a:lnSpc>
            </a:pPr>
            <a:r>
              <a:rPr lang="en-IN" sz="2200" dirty="0"/>
              <a:t>The chord produced up to the point C.</a:t>
            </a:r>
          </a:p>
          <a:p>
            <a:pPr>
              <a:lnSpc>
                <a:spcPct val="80000"/>
              </a:lnSpc>
            </a:pPr>
            <a:r>
              <a:rPr lang="en-IN" sz="2200" dirty="0"/>
              <a:t>From C, draw a line CE perpendicular to the diameter AD produced.</a:t>
            </a:r>
          </a:p>
          <a:p>
            <a:pPr>
              <a:lnSpc>
                <a:spcPct val="80000"/>
              </a:lnSpc>
            </a:pPr>
            <a:r>
              <a:rPr lang="en-IN" sz="2200" dirty="0"/>
              <a:t>Then locus of point C will be straight line, perpendicular to the diameter AD, provided the product of AB </a:t>
            </a:r>
            <a:r>
              <a:rPr lang="en-IN" sz="2200" dirty="0">
                <a:sym typeface="Symbol" pitchFamily="18" charset="2"/>
              </a:rPr>
              <a:t></a:t>
            </a:r>
            <a:r>
              <a:rPr lang="en-IN" sz="2200" dirty="0"/>
              <a:t> AC is a constant.</a:t>
            </a:r>
          </a:p>
          <a:p>
            <a:pPr>
              <a:lnSpc>
                <a:spcPct val="80000"/>
              </a:lnSpc>
            </a:pPr>
            <a:r>
              <a:rPr lang="en-IN" sz="2200" b="1" u="sng" dirty="0"/>
              <a:t>Proof:</a:t>
            </a:r>
          </a:p>
          <a:p>
            <a:pPr>
              <a:lnSpc>
                <a:spcPct val="80000"/>
              </a:lnSpc>
            </a:pPr>
            <a:r>
              <a:rPr lang="en-IN" sz="2200" dirty="0"/>
              <a:t>The </a:t>
            </a:r>
            <a:r>
              <a:rPr lang="en-IN" sz="2200" dirty="0">
                <a:sym typeface="Symbol" pitchFamily="18" charset="2"/>
              </a:rPr>
              <a:t></a:t>
            </a:r>
            <a:r>
              <a:rPr lang="en-IN" sz="2200" dirty="0"/>
              <a:t>s AEC &amp; ABD are similar as </a:t>
            </a:r>
            <a:r>
              <a:rPr lang="en-IN" sz="2200" dirty="0">
                <a:sym typeface="Symbol" pitchFamily="18" charset="2"/>
              </a:rPr>
              <a:t></a:t>
            </a:r>
            <a:r>
              <a:rPr lang="en-IN" sz="2200" dirty="0"/>
              <a:t>DAB = </a:t>
            </a:r>
            <a:r>
              <a:rPr lang="en-IN" sz="2200" dirty="0">
                <a:sym typeface="Symbol" pitchFamily="18" charset="2"/>
              </a:rPr>
              <a:t></a:t>
            </a:r>
            <a:r>
              <a:rPr lang="en-IN" sz="2200" dirty="0"/>
              <a:t>EAC (common angle) and </a:t>
            </a:r>
            <a:r>
              <a:rPr lang="en-IN" sz="2200" dirty="0">
                <a:sym typeface="Symbol" pitchFamily="18" charset="2"/>
              </a:rPr>
              <a:t></a:t>
            </a:r>
            <a:r>
              <a:rPr lang="en-IN" sz="2200" dirty="0"/>
              <a:t>ABD = </a:t>
            </a:r>
            <a:r>
              <a:rPr lang="en-IN" sz="2200" dirty="0">
                <a:sym typeface="Symbol" pitchFamily="18" charset="2"/>
              </a:rPr>
              <a:t></a:t>
            </a:r>
            <a:r>
              <a:rPr lang="en-IN" sz="2200" dirty="0"/>
              <a:t>EAC = 90°</a:t>
            </a:r>
          </a:p>
          <a:p>
            <a:pPr>
              <a:lnSpc>
                <a:spcPct val="80000"/>
              </a:lnSpc>
            </a:pPr>
            <a:r>
              <a:rPr lang="en-IN" sz="2200" dirty="0"/>
              <a:t>Hence,</a:t>
            </a:r>
          </a:p>
          <a:p>
            <a:pPr>
              <a:lnSpc>
                <a:spcPct val="80000"/>
              </a:lnSpc>
            </a:pPr>
            <a:r>
              <a:rPr lang="en-IN" sz="2200" dirty="0"/>
              <a:t>	Or 	</a:t>
            </a:r>
          </a:p>
          <a:p>
            <a:pPr>
              <a:lnSpc>
                <a:spcPct val="80000"/>
              </a:lnSpc>
            </a:pPr>
            <a:r>
              <a:rPr lang="en-IN" sz="2200" dirty="0"/>
              <a:t>	AB </a:t>
            </a:r>
            <a:r>
              <a:rPr lang="en-IN" sz="2200" dirty="0">
                <a:sym typeface="Symbol" pitchFamily="18" charset="2"/>
              </a:rPr>
              <a:t></a:t>
            </a:r>
            <a:r>
              <a:rPr lang="en-IN" sz="2200" dirty="0"/>
              <a:t> AC = AD </a:t>
            </a:r>
            <a:r>
              <a:rPr lang="en-IN" sz="2200" dirty="0">
                <a:sym typeface="Symbol" pitchFamily="18" charset="2"/>
              </a:rPr>
              <a:t></a:t>
            </a:r>
            <a:r>
              <a:rPr lang="en-IN" sz="2200" dirty="0"/>
              <a:t> AE</a:t>
            </a:r>
          </a:p>
        </p:txBody>
      </p:sp>
      <p:pic>
        <p:nvPicPr>
          <p:cNvPr id="7" name="Picture 4" descr="THEORY O The"/>
          <p:cNvPicPr>
            <a:picLocks noChangeAspect="1" noChangeArrowheads="1"/>
          </p:cNvPicPr>
          <p:nvPr/>
        </p:nvPicPr>
        <p:blipFill>
          <a:blip r:embed="rId3"/>
          <a:srcRect/>
          <a:stretch>
            <a:fillRect/>
          </a:stretch>
        </p:blipFill>
        <p:spPr bwMode="auto">
          <a:xfrm>
            <a:off x="8385629" y="609599"/>
            <a:ext cx="3733800" cy="2670175"/>
          </a:xfrm>
          <a:prstGeom prst="rect">
            <a:avLst/>
          </a:prstGeom>
          <a:noFill/>
          <a:ln w="9525">
            <a:noFill/>
            <a:miter lim="800000"/>
            <a:headEnd/>
            <a:tailEnd/>
          </a:ln>
        </p:spPr>
      </p:pic>
      <p:sp>
        <p:nvSpPr>
          <p:cNvPr id="8" name="TextBox 7"/>
          <p:cNvSpPr txBox="1"/>
          <p:nvPr/>
        </p:nvSpPr>
        <p:spPr>
          <a:xfrm>
            <a:off x="3775587" y="5097212"/>
            <a:ext cx="8187813" cy="1323439"/>
          </a:xfrm>
          <a:prstGeom prst="rect">
            <a:avLst/>
          </a:prstGeom>
          <a:noFill/>
        </p:spPr>
        <p:txBody>
          <a:bodyPr wrap="square" rtlCol="0">
            <a:spAutoFit/>
          </a:bodyPr>
          <a:lstStyle/>
          <a:p>
            <a:r>
              <a:rPr lang="en-IN" sz="2000" dirty="0"/>
              <a:t>But AD is the diameter of the circle and hence it is constant.</a:t>
            </a:r>
          </a:p>
          <a:p>
            <a:r>
              <a:rPr lang="en-IN" sz="2000" dirty="0"/>
              <a:t>If AE also constant then AB </a:t>
            </a:r>
            <a:r>
              <a:rPr lang="en-IN" sz="2000" dirty="0">
                <a:sym typeface="Symbol" pitchFamily="18" charset="2"/>
              </a:rPr>
              <a:t></a:t>
            </a:r>
            <a:r>
              <a:rPr lang="en-IN" sz="2000" dirty="0"/>
              <a:t> AC will be a constant when the perpendicular from the point C always coincides with point E.</a:t>
            </a:r>
          </a:p>
          <a:p>
            <a:r>
              <a:rPr lang="en-IN" sz="2000" b="1" dirty="0"/>
              <a:t>Hence the projection of C should always be at E.</a:t>
            </a:r>
          </a:p>
        </p:txBody>
      </p:sp>
      <p:graphicFrame>
        <p:nvGraphicFramePr>
          <p:cNvPr id="14" name="Object 5"/>
          <p:cNvGraphicFramePr>
            <a:graphicFrameLocks noChangeAspect="1"/>
          </p:cNvGraphicFramePr>
          <p:nvPr>
            <p:extLst>
              <p:ext uri="{D42A27DB-BD31-4B8C-83A1-F6EECF244321}">
                <p14:modId xmlns:p14="http://schemas.microsoft.com/office/powerpoint/2010/main" xmlns="" val="4143385111"/>
              </p:ext>
            </p:extLst>
          </p:nvPr>
        </p:nvGraphicFramePr>
        <p:xfrm>
          <a:off x="2057400" y="4938493"/>
          <a:ext cx="914400" cy="528638"/>
        </p:xfrm>
        <a:graphic>
          <a:graphicData uri="http://schemas.openxmlformats.org/presentationml/2006/ole">
            <p:oleObj spid="_x0000_s31801" name="Equation" r:id="rId4" imgW="16154400" imgH="9448800" progId="Equation.3">
              <p:embed/>
            </p:oleObj>
          </a:graphicData>
        </a:graphic>
      </p:graphicFrame>
    </p:spTree>
    <p:extLst>
      <p:ext uri="{BB962C8B-B14F-4D97-AF65-F5344CB8AC3E}">
        <p14:creationId xmlns:p14="http://schemas.microsoft.com/office/powerpoint/2010/main" xmlns="" val="156303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linds(horizontal)">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linds(horizontal)">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blinds(horizontal)">
                                      <p:cBhvr>
                                        <p:cTn id="25" dur="500"/>
                                        <p:tgtEl>
                                          <p:spTgt spid="6">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blinds(horizontal)">
                                      <p:cBhvr>
                                        <p:cTn id="28" dur="500"/>
                                        <p:tgtEl>
                                          <p:spTgt spid="6">
                                            <p:txEl>
                                              <p:pRg st="5" end="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blinds(horizontal)">
                                      <p:cBhvr>
                                        <p:cTn id="31" dur="500"/>
                                        <p:tgtEl>
                                          <p:spTgt spid="6">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blinds(horizontal)">
                                      <p:cBhvr>
                                        <p:cTn id="36" dur="500"/>
                                        <p:tgtEl>
                                          <p:spTgt spid="6">
                                            <p:txEl>
                                              <p:pRg st="7" end="7"/>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blinds(horizontal)">
                                      <p:cBhvr>
                                        <p:cTn id="39" dur="500"/>
                                        <p:tgtEl>
                                          <p:spTgt spid="6">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6">
                                            <p:txEl>
                                              <p:pRg st="9" end="9"/>
                                            </p:txEl>
                                          </p:spTgt>
                                        </p:tgtEl>
                                        <p:attrNameLst>
                                          <p:attrName>style.visibility</p:attrName>
                                        </p:attrNameLst>
                                      </p:cBhvr>
                                      <p:to>
                                        <p:strVal val="visible"/>
                                      </p:to>
                                    </p:set>
                                    <p:animEffect transition="in" filter="blinds(horizontal)">
                                      <p:cBhvr>
                                        <p:cTn id="44" dur="500"/>
                                        <p:tgtEl>
                                          <p:spTgt spid="6">
                                            <p:txEl>
                                              <p:pRg st="9" end="9"/>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blinds(horizontal)">
                                      <p:cBhvr>
                                        <p:cTn id="47" dur="500"/>
                                        <p:tgtEl>
                                          <p:spTgt spid="6">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6">
                                            <p:txEl>
                                              <p:pRg st="11" end="11"/>
                                            </p:txEl>
                                          </p:spTgt>
                                        </p:tgtEl>
                                        <p:attrNameLst>
                                          <p:attrName>style.visibility</p:attrName>
                                        </p:attrNameLst>
                                      </p:cBhvr>
                                      <p:to>
                                        <p:strVal val="visible"/>
                                      </p:to>
                                    </p:set>
                                    <p:animEffect transition="in" filter="blinds(horizontal)">
                                      <p:cBhvr>
                                        <p:cTn id="57" dur="500"/>
                                        <p:tgtEl>
                                          <p:spTgt spid="6">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blinds(horizontal)">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59</a:t>
            </a:fld>
            <a:endParaRPr lang="en-IN"/>
          </a:p>
        </p:txBody>
      </p:sp>
      <p:sp>
        <p:nvSpPr>
          <p:cNvPr id="5" name="Rectangle 2"/>
          <p:cNvSpPr txBox="1">
            <a:spLocks noChangeArrowheads="1"/>
          </p:cNvSpPr>
          <p:nvPr/>
        </p:nvSpPr>
        <p:spPr>
          <a:xfrm>
            <a:off x="304800" y="304800"/>
            <a:ext cx="8229600" cy="411163"/>
          </a:xfrm>
          <a:prstGeom prst="rect">
            <a:avLst/>
          </a:prstGeom>
        </p:spPr>
        <p:txBody>
          <a:bodyPr>
            <a:normAutofit fontScale="675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PEAUCELLIER MECHANISM</a:t>
            </a:r>
          </a:p>
        </p:txBody>
      </p:sp>
      <p:graphicFrame>
        <p:nvGraphicFramePr>
          <p:cNvPr id="6" name="Object 4"/>
          <p:cNvGraphicFramePr>
            <a:graphicFrameLocks noChangeAspect="1"/>
          </p:cNvGraphicFramePr>
          <p:nvPr>
            <p:extLst>
              <p:ext uri="{D42A27DB-BD31-4B8C-83A1-F6EECF244321}">
                <p14:modId xmlns:p14="http://schemas.microsoft.com/office/powerpoint/2010/main" xmlns="" val="1830005575"/>
              </p:ext>
            </p:extLst>
          </p:nvPr>
        </p:nvGraphicFramePr>
        <p:xfrm>
          <a:off x="3581400" y="631536"/>
          <a:ext cx="4953000" cy="3443353"/>
        </p:xfrm>
        <a:graphic>
          <a:graphicData uri="http://schemas.openxmlformats.org/presentationml/2006/ole">
            <p:oleObj spid="_x0000_s32818" name="Bitmap Image" r:id="rId3" imgW="7276190" imgH="5057143" progId="PBrush">
              <p:embed/>
            </p:oleObj>
          </a:graphicData>
        </a:graphic>
      </p:graphicFrame>
      <p:pic>
        <p:nvPicPr>
          <p:cNvPr id="8" name="Picture 4" descr="peaucellier"/>
          <p:cNvPicPr>
            <a:picLocks noChangeAspect="1" noChangeArrowheads="1" noCrop="1"/>
          </p:cNvPicPr>
          <p:nvPr/>
        </p:nvPicPr>
        <p:blipFill>
          <a:blip r:embed="rId4"/>
          <a:srcRect/>
          <a:stretch>
            <a:fillRect/>
          </a:stretch>
        </p:blipFill>
        <p:spPr bwMode="auto">
          <a:xfrm>
            <a:off x="279400" y="3373032"/>
            <a:ext cx="3759200" cy="3007360"/>
          </a:xfrm>
          <a:prstGeom prst="rect">
            <a:avLst/>
          </a:prstGeom>
          <a:noFill/>
        </p:spPr>
      </p:pic>
      <p:pic>
        <p:nvPicPr>
          <p:cNvPr id="9" name="Picture 5" descr="Peaucellier_linkage_animation"/>
          <p:cNvPicPr>
            <a:picLocks noChangeAspect="1" noChangeArrowheads="1" noCrop="1"/>
          </p:cNvPicPr>
          <p:nvPr/>
        </p:nvPicPr>
        <p:blipFill>
          <a:blip r:embed="rId5"/>
          <a:srcRect/>
          <a:stretch>
            <a:fillRect/>
          </a:stretch>
        </p:blipFill>
        <p:spPr bwMode="auto">
          <a:xfrm>
            <a:off x="7886700" y="3005873"/>
            <a:ext cx="3771900" cy="3715603"/>
          </a:xfrm>
          <a:prstGeom prst="rect">
            <a:avLst/>
          </a:prstGeom>
          <a:noFill/>
        </p:spPr>
      </p:pic>
      <p:sp>
        <p:nvSpPr>
          <p:cNvPr id="7" name="Text Box 6"/>
          <p:cNvSpPr txBox="1">
            <a:spLocks noChangeArrowheads="1"/>
          </p:cNvSpPr>
          <p:nvPr/>
        </p:nvSpPr>
        <p:spPr bwMode="auto">
          <a:xfrm>
            <a:off x="381000" y="4118431"/>
            <a:ext cx="11520714" cy="2246769"/>
          </a:xfrm>
          <a:prstGeom prst="rect">
            <a:avLst/>
          </a:prstGeom>
          <a:noFill/>
          <a:ln w="9525">
            <a:noFill/>
            <a:miter lim="800000"/>
            <a:headEnd/>
            <a:tailEnd/>
          </a:ln>
        </p:spPr>
        <p:txBody>
          <a:bodyPr wrap="square">
            <a:spAutoFit/>
          </a:bodyPr>
          <a:lstStyle/>
          <a:p>
            <a:pPr>
              <a:buFont typeface="Arial" pitchFamily="34" charset="0"/>
              <a:buChar char="•"/>
            </a:pPr>
            <a:r>
              <a:rPr lang="en-US" dirty="0"/>
              <a:t> </a:t>
            </a:r>
            <a:r>
              <a:rPr lang="en-US" sz="2000" dirty="0"/>
              <a:t>It consist of eight links i.e. links AO, OE, AB, AD, EB, BC, CD and DE in which link AO is fixed and the link OE is rotating about point O, as shown in the fig.</a:t>
            </a:r>
          </a:p>
          <a:p>
            <a:pPr>
              <a:buFont typeface="Arial" pitchFamily="34" charset="0"/>
              <a:buChar char="•"/>
            </a:pPr>
            <a:r>
              <a:rPr lang="en-US" sz="2000" dirty="0"/>
              <a:t>Links BC = CD = DE = EB, thus form a rhombus and link AB = AD.</a:t>
            </a:r>
          </a:p>
          <a:p>
            <a:pPr>
              <a:buFont typeface="Arial" pitchFamily="34" charset="0"/>
              <a:buChar char="•"/>
            </a:pPr>
            <a:r>
              <a:rPr lang="en-US" sz="2000" dirty="0"/>
              <a:t>All the links are connected to pin joints.</a:t>
            </a:r>
          </a:p>
          <a:p>
            <a:pPr>
              <a:buFont typeface="Arial" pitchFamily="34" charset="0"/>
              <a:buChar char="•"/>
            </a:pPr>
            <a:r>
              <a:rPr lang="en-US" sz="2000" dirty="0"/>
              <a:t>The pin at E is constrained to move along the circumference of a circle of diameter AF by means of link OE, thus OA = OE. </a:t>
            </a:r>
          </a:p>
          <a:p>
            <a:pPr>
              <a:buFont typeface="Arial" pitchFamily="34" charset="0"/>
              <a:buChar char="•"/>
            </a:pPr>
            <a:r>
              <a:rPr lang="en-US" sz="2000" dirty="0"/>
              <a:t>As the link OE moves around O, the point C moves in the straight line perpendicular to AO produced.</a:t>
            </a:r>
          </a:p>
        </p:txBody>
      </p:sp>
      <p:sp>
        <p:nvSpPr>
          <p:cNvPr id="10" name="TextBox 9"/>
          <p:cNvSpPr txBox="1"/>
          <p:nvPr/>
        </p:nvSpPr>
        <p:spPr>
          <a:xfrm>
            <a:off x="10325686" y="1688123"/>
            <a:ext cx="1137556" cy="369332"/>
          </a:xfrm>
          <a:prstGeom prst="rect">
            <a:avLst/>
          </a:prstGeom>
          <a:noFill/>
        </p:spPr>
        <p:txBody>
          <a:bodyPr wrap="none" rtlCol="0">
            <a:spAutoFit/>
          </a:bodyPr>
          <a:lstStyle/>
          <a:p>
            <a:r>
              <a:rPr lang="en-IN" dirty="0">
                <a:hlinkClick r:id="rId6" action="ppaction://hlinkfile"/>
              </a:rPr>
              <a:t>WORKING</a:t>
            </a:r>
            <a:endParaRPr lang="en-IN" dirty="0"/>
          </a:p>
        </p:txBody>
      </p:sp>
    </p:spTree>
    <p:extLst>
      <p:ext uri="{BB962C8B-B14F-4D97-AF65-F5344CB8AC3E}">
        <p14:creationId xmlns:p14="http://schemas.microsoft.com/office/powerpoint/2010/main" xmlns="" val="6607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9"/>
                                        </p:tgtEl>
                                        <p:attrNameLst>
                                          <p:attrName>ppt_x</p:attrName>
                                        </p:attrNameLst>
                                      </p:cBhvr>
                                      <p:tavLst>
                                        <p:tav tm="0">
                                          <p:val>
                                            <p:strVal val="ppt_x"/>
                                          </p:val>
                                        </p:tav>
                                        <p:tav tm="100000">
                                          <p:val>
                                            <p:strVal val="ppt_x"/>
                                          </p:val>
                                        </p:tav>
                                      </p:tavLst>
                                    </p:anim>
                                    <p:anim calcmode="lin" valueType="num">
                                      <p:cBhvr additive="base">
                                        <p:cTn id="17" dur="500"/>
                                        <p:tgtEl>
                                          <p:spTgt spid="9"/>
                                        </p:tgtEl>
                                        <p:attrNameLst>
                                          <p:attrName>ppt_y</p:attrName>
                                        </p:attrNameLst>
                                      </p:cBhvr>
                                      <p:tavLst>
                                        <p:tav tm="0">
                                          <p:val>
                                            <p:strVal val="ppt_y"/>
                                          </p:val>
                                        </p:tav>
                                        <p:tav tm="100000">
                                          <p:val>
                                            <p:strVal val="1+ppt_h/2"/>
                                          </p:val>
                                        </p:tav>
                                      </p:tavLst>
                                    </p:anim>
                                    <p:set>
                                      <p:cBhvr>
                                        <p:cTn id="18" dur="1" fill="hold">
                                          <p:stCondLst>
                                            <p:cond delay="499"/>
                                          </p:stCondLst>
                                        </p:cTn>
                                        <p:tgtEl>
                                          <p:spTgt spid="9"/>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3FBE0E-951C-487F-A8D8-BAC0585B5648}" type="datetime1">
              <a:rPr lang="en-IN" smtClean="0"/>
              <a:pPr/>
              <a:t>23-02-2020</a:t>
            </a:fld>
            <a:endParaRPr lang="en-IN"/>
          </a:p>
        </p:txBody>
      </p:sp>
      <p:sp>
        <p:nvSpPr>
          <p:cNvPr id="5" name="Footer Placeholder 4"/>
          <p:cNvSpPr>
            <a:spLocks noGrp="1"/>
          </p:cNvSpPr>
          <p:nvPr>
            <p:ph type="ftr" sz="quarter" idx="11"/>
          </p:nvPr>
        </p:nvSpPr>
        <p:spPr/>
        <p:txBody>
          <a:bodyPr/>
          <a:lstStyle/>
          <a:p>
            <a:r>
              <a:rPr lang="en-IN"/>
              <a:t>Pavana, Assistant Professor, Dept. of ME, SJEC</a:t>
            </a:r>
          </a:p>
        </p:txBody>
      </p:sp>
      <p:sp>
        <p:nvSpPr>
          <p:cNvPr id="6" name="Slide Number Placeholder 5"/>
          <p:cNvSpPr>
            <a:spLocks noGrp="1"/>
          </p:cNvSpPr>
          <p:nvPr>
            <p:ph type="sldNum" sz="quarter" idx="12"/>
          </p:nvPr>
        </p:nvSpPr>
        <p:spPr/>
        <p:txBody>
          <a:bodyPr/>
          <a:lstStyle/>
          <a:p>
            <a:fld id="{DD7BB4AB-C194-4086-8137-E9CE68CA0D5D}" type="slidenum">
              <a:rPr lang="en-IN" smtClean="0"/>
              <a:pPr/>
              <a:t>6</a:t>
            </a:fld>
            <a:endParaRPr lang="en-IN"/>
          </a:p>
        </p:txBody>
      </p:sp>
      <p:sp>
        <p:nvSpPr>
          <p:cNvPr id="7" name="AutoShape 37"/>
          <p:cNvSpPr>
            <a:spLocks noChangeArrowheads="1"/>
          </p:cNvSpPr>
          <p:nvPr/>
        </p:nvSpPr>
        <p:spPr bwMode="auto">
          <a:xfrm>
            <a:off x="7548103" y="2097088"/>
            <a:ext cx="3632200" cy="977900"/>
          </a:xfrm>
          <a:prstGeom prst="verticalScroll">
            <a:avLst>
              <a:gd name="adj" fmla="val 12500"/>
            </a:avLst>
          </a:prstGeom>
          <a:solidFill>
            <a:srgbClr val="FFFFFF"/>
          </a:solidFill>
          <a:ln w="9525">
            <a:solidFill>
              <a:srgbClr val="000000"/>
            </a:solidFill>
            <a:round/>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8" name="Text Box 38"/>
          <p:cNvSpPr txBox="1">
            <a:spLocks noChangeArrowheads="1"/>
          </p:cNvSpPr>
          <p:nvPr/>
        </p:nvSpPr>
        <p:spPr bwMode="auto">
          <a:xfrm>
            <a:off x="7878303" y="2274888"/>
            <a:ext cx="2971800" cy="8001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1200" b="1" dirty="0">
                <a:latin typeface="Arial" panose="020B0604020202020204" pitchFamily="34" charset="0"/>
              </a:rPr>
              <a:t>Rigid link</a:t>
            </a:r>
          </a:p>
          <a:p>
            <a:pPr eaLnBrk="1" hangingPunct="1"/>
            <a:r>
              <a:rPr lang="en-US" altLang="en-US" sz="1200" dirty="0">
                <a:latin typeface="Arial" panose="020B0604020202020204" pitchFamily="34" charset="0"/>
              </a:rPr>
              <a:t>One which </a:t>
            </a:r>
            <a:r>
              <a:rPr lang="en-US" altLang="en-US" sz="1200" dirty="0">
                <a:solidFill>
                  <a:srgbClr val="FF0000"/>
                </a:solidFill>
                <a:latin typeface="Arial" panose="020B0604020202020204" pitchFamily="34" charset="0"/>
              </a:rPr>
              <a:t>does not undergo any deformation</a:t>
            </a:r>
            <a:r>
              <a:rPr lang="en-US" altLang="en-US" sz="1200" dirty="0">
                <a:latin typeface="Arial" panose="020B0604020202020204" pitchFamily="34" charset="0"/>
              </a:rPr>
              <a:t> while transmitting motion.</a:t>
            </a:r>
          </a:p>
          <a:p>
            <a:pPr algn="just" eaLnBrk="1" hangingPunct="1"/>
            <a:r>
              <a:rPr lang="en-US" altLang="en-US" sz="1200" dirty="0">
                <a:latin typeface="Arial" panose="020B0604020202020204" pitchFamily="34" charset="0"/>
              </a:rPr>
              <a:t>Ex: connecting rod, crank </a:t>
            </a:r>
            <a:r>
              <a:rPr lang="en-US" altLang="en-US" sz="1200" dirty="0" err="1">
                <a:latin typeface="Arial" panose="020B0604020202020204" pitchFamily="34" charset="0"/>
              </a:rPr>
              <a:t>etc</a:t>
            </a:r>
            <a:endParaRPr lang="en-US" altLang="en-US" sz="1200" dirty="0">
              <a:latin typeface="Arial" panose="020B0604020202020204" pitchFamily="34" charset="0"/>
            </a:endParaRPr>
          </a:p>
        </p:txBody>
      </p:sp>
      <p:sp>
        <p:nvSpPr>
          <p:cNvPr id="9" name="AutoShape 39"/>
          <p:cNvSpPr>
            <a:spLocks noChangeArrowheads="1"/>
          </p:cNvSpPr>
          <p:nvPr/>
        </p:nvSpPr>
        <p:spPr bwMode="auto">
          <a:xfrm>
            <a:off x="7548103" y="3163888"/>
            <a:ext cx="3632200" cy="976312"/>
          </a:xfrm>
          <a:prstGeom prst="verticalScroll">
            <a:avLst>
              <a:gd name="adj" fmla="val 12500"/>
            </a:avLst>
          </a:prstGeom>
          <a:solidFill>
            <a:srgbClr val="FFFFFF"/>
          </a:solidFill>
          <a:ln w="9525">
            <a:solidFill>
              <a:srgbClr val="000000"/>
            </a:solidFill>
            <a:round/>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10" name="Text Box 40"/>
          <p:cNvSpPr txBox="1">
            <a:spLocks noChangeArrowheads="1"/>
          </p:cNvSpPr>
          <p:nvPr/>
        </p:nvSpPr>
        <p:spPr bwMode="auto">
          <a:xfrm>
            <a:off x="7878303" y="3341688"/>
            <a:ext cx="2971800" cy="7985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1200" b="1" dirty="0">
                <a:latin typeface="Arial" panose="020B0604020202020204" pitchFamily="34" charset="0"/>
              </a:rPr>
              <a:t>Flexible link</a:t>
            </a:r>
            <a:endParaRPr lang="en-US" altLang="en-US" sz="1200" dirty="0">
              <a:latin typeface="Arial" panose="020B0604020202020204" pitchFamily="34" charset="0"/>
            </a:endParaRPr>
          </a:p>
          <a:p>
            <a:pPr eaLnBrk="1" hangingPunct="1"/>
            <a:r>
              <a:rPr lang="en-US" altLang="en-US" sz="1200" dirty="0">
                <a:latin typeface="Arial" panose="020B0604020202020204" pitchFamily="34" charset="0"/>
              </a:rPr>
              <a:t>One which </a:t>
            </a:r>
            <a:r>
              <a:rPr lang="en-US" altLang="en-US" sz="1200" dirty="0">
                <a:solidFill>
                  <a:srgbClr val="FF0000"/>
                </a:solidFill>
                <a:latin typeface="Arial" panose="020B0604020202020204" pitchFamily="34" charset="0"/>
              </a:rPr>
              <a:t>partly deforms </a:t>
            </a:r>
            <a:r>
              <a:rPr lang="en-US" altLang="en-US" sz="1200" dirty="0">
                <a:latin typeface="Arial" panose="020B0604020202020204" pitchFamily="34" charset="0"/>
              </a:rPr>
              <a:t>in a manner not to affect the transmission of motion.</a:t>
            </a:r>
          </a:p>
          <a:p>
            <a:pPr eaLnBrk="1" hangingPunct="1"/>
            <a:r>
              <a:rPr lang="en-US" altLang="en-US" sz="1200" dirty="0">
                <a:latin typeface="Arial" panose="020B0604020202020204" pitchFamily="34" charset="0"/>
              </a:rPr>
              <a:t>Ex: belts, ropes, chains </a:t>
            </a:r>
            <a:r>
              <a:rPr lang="en-US" altLang="en-US" sz="1200" dirty="0" err="1">
                <a:latin typeface="Arial" panose="020B0604020202020204" pitchFamily="34" charset="0"/>
              </a:rPr>
              <a:t>etc</a:t>
            </a:r>
            <a:endParaRPr lang="en-US" altLang="en-US" sz="1200" dirty="0">
              <a:latin typeface="Arial" panose="020B0604020202020204" pitchFamily="34" charset="0"/>
            </a:endParaRPr>
          </a:p>
        </p:txBody>
      </p:sp>
      <p:sp>
        <p:nvSpPr>
          <p:cNvPr id="11" name="AutoShape 41"/>
          <p:cNvSpPr>
            <a:spLocks noChangeArrowheads="1"/>
          </p:cNvSpPr>
          <p:nvPr/>
        </p:nvSpPr>
        <p:spPr bwMode="auto">
          <a:xfrm>
            <a:off x="7548103" y="4229100"/>
            <a:ext cx="3632200" cy="1422400"/>
          </a:xfrm>
          <a:prstGeom prst="verticalScroll">
            <a:avLst>
              <a:gd name="adj" fmla="val 12500"/>
            </a:avLst>
          </a:prstGeom>
          <a:solidFill>
            <a:srgbClr val="FFFFFF"/>
          </a:solidFill>
          <a:ln w="9525">
            <a:solidFill>
              <a:srgbClr val="000000"/>
            </a:solidFill>
            <a:round/>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12" name="Text Box 42"/>
          <p:cNvSpPr txBox="1">
            <a:spLocks noChangeArrowheads="1"/>
          </p:cNvSpPr>
          <p:nvPr/>
        </p:nvSpPr>
        <p:spPr bwMode="auto">
          <a:xfrm>
            <a:off x="7892591" y="4451350"/>
            <a:ext cx="2957512" cy="11557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1200" b="1" dirty="0">
                <a:latin typeface="Arial" panose="020B0604020202020204" pitchFamily="34" charset="0"/>
              </a:rPr>
              <a:t>Fluid link</a:t>
            </a:r>
          </a:p>
          <a:p>
            <a:pPr eaLnBrk="1" hangingPunct="1"/>
            <a:r>
              <a:rPr lang="en-US" altLang="en-US" sz="1200" dirty="0">
                <a:latin typeface="Arial" panose="020B0604020202020204" pitchFamily="34" charset="0"/>
              </a:rPr>
              <a:t>One which is formed by having a fluid in a receptacle &amp; </a:t>
            </a:r>
            <a:r>
              <a:rPr lang="en-US" altLang="en-US" sz="1200" dirty="0">
                <a:solidFill>
                  <a:srgbClr val="FF0000"/>
                </a:solidFill>
                <a:latin typeface="Arial" panose="020B0604020202020204" pitchFamily="34" charset="0"/>
              </a:rPr>
              <a:t>motion is transmitted through the fluid </a:t>
            </a:r>
            <a:r>
              <a:rPr lang="en-US" altLang="en-US" sz="1200" dirty="0">
                <a:latin typeface="Arial" panose="020B0604020202020204" pitchFamily="34" charset="0"/>
              </a:rPr>
              <a:t>by pressure or compression only</a:t>
            </a:r>
          </a:p>
          <a:p>
            <a:pPr eaLnBrk="1" hangingPunct="1"/>
            <a:r>
              <a:rPr lang="en-US" altLang="en-US" sz="1200" dirty="0">
                <a:latin typeface="Arial" panose="020B0604020202020204" pitchFamily="34" charset="0"/>
              </a:rPr>
              <a:t>Ex: hydraulic presses, jacks, brakes </a:t>
            </a:r>
            <a:r>
              <a:rPr lang="en-US" altLang="en-US" sz="1200" dirty="0" err="1">
                <a:latin typeface="Arial" panose="020B0604020202020204" pitchFamily="34" charset="0"/>
              </a:rPr>
              <a:t>etc</a:t>
            </a:r>
            <a:endParaRPr lang="en-US" altLang="en-US" sz="1200" dirty="0">
              <a:latin typeface="Arial" panose="020B0604020202020204" pitchFamily="34" charset="0"/>
            </a:endParaRPr>
          </a:p>
        </p:txBody>
      </p:sp>
      <p:sp>
        <p:nvSpPr>
          <p:cNvPr id="13" name="AutoShape 43"/>
          <p:cNvSpPr>
            <a:spLocks noChangeArrowheads="1"/>
          </p:cNvSpPr>
          <p:nvPr/>
        </p:nvSpPr>
        <p:spPr bwMode="auto">
          <a:xfrm>
            <a:off x="7548103" y="5829300"/>
            <a:ext cx="3632200" cy="800100"/>
          </a:xfrm>
          <a:prstGeom prst="verticalScroll">
            <a:avLst>
              <a:gd name="adj" fmla="val 12500"/>
            </a:avLst>
          </a:prstGeom>
          <a:solidFill>
            <a:srgbClr val="FFFFFF"/>
          </a:solidFill>
          <a:ln w="9525">
            <a:solidFill>
              <a:srgbClr val="000000"/>
            </a:solidFill>
            <a:round/>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14" name="Text Box 44"/>
          <p:cNvSpPr txBox="1">
            <a:spLocks noChangeArrowheads="1"/>
          </p:cNvSpPr>
          <p:nvPr/>
        </p:nvSpPr>
        <p:spPr bwMode="auto">
          <a:xfrm>
            <a:off x="7878303" y="6007100"/>
            <a:ext cx="2971800" cy="622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1200" b="1" dirty="0">
                <a:latin typeface="Arial" panose="020B0604020202020204" pitchFamily="34" charset="0"/>
              </a:rPr>
              <a:t>Floating link</a:t>
            </a:r>
          </a:p>
          <a:p>
            <a:pPr eaLnBrk="1" hangingPunct="1"/>
            <a:r>
              <a:rPr lang="en-US" altLang="en-US" sz="1200" dirty="0">
                <a:latin typeface="Arial" panose="020B0604020202020204" pitchFamily="34" charset="0"/>
              </a:rPr>
              <a:t>One which connected to the</a:t>
            </a:r>
            <a:r>
              <a:rPr lang="en-US" altLang="en-US" sz="1200" dirty="0">
                <a:solidFill>
                  <a:srgbClr val="FF0000"/>
                </a:solidFill>
                <a:latin typeface="Arial" panose="020B0604020202020204" pitchFamily="34" charset="0"/>
              </a:rPr>
              <a:t> frame</a:t>
            </a:r>
          </a:p>
        </p:txBody>
      </p:sp>
      <p:sp>
        <p:nvSpPr>
          <p:cNvPr id="15" name="AutoShape 45"/>
          <p:cNvSpPr>
            <a:spLocks noChangeArrowheads="1"/>
          </p:cNvSpPr>
          <p:nvPr/>
        </p:nvSpPr>
        <p:spPr bwMode="auto">
          <a:xfrm>
            <a:off x="2264903" y="2097088"/>
            <a:ext cx="3632200" cy="977900"/>
          </a:xfrm>
          <a:prstGeom prst="verticalScroll">
            <a:avLst>
              <a:gd name="adj" fmla="val 12500"/>
            </a:avLst>
          </a:prstGeom>
          <a:solidFill>
            <a:srgbClr val="FFFFFF"/>
          </a:solidFill>
          <a:ln w="9525">
            <a:solidFill>
              <a:srgbClr val="000000"/>
            </a:solidFill>
            <a:round/>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16" name="Text Box 46"/>
          <p:cNvSpPr txBox="1">
            <a:spLocks noChangeArrowheads="1"/>
          </p:cNvSpPr>
          <p:nvPr/>
        </p:nvSpPr>
        <p:spPr bwMode="auto">
          <a:xfrm>
            <a:off x="2595103" y="2274888"/>
            <a:ext cx="2971800" cy="8001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1200" b="1">
                <a:latin typeface="Arial" panose="020B0604020202020204" pitchFamily="34" charset="0"/>
              </a:rPr>
              <a:t>Binary link</a:t>
            </a:r>
          </a:p>
          <a:p>
            <a:pPr eaLnBrk="1" hangingPunct="1"/>
            <a:endParaRPr lang="en-US" altLang="en-US">
              <a:latin typeface="Arial" panose="020B0604020202020204" pitchFamily="34" charset="0"/>
            </a:endParaRPr>
          </a:p>
        </p:txBody>
      </p:sp>
      <p:sp>
        <p:nvSpPr>
          <p:cNvPr id="17" name="AutoShape 47"/>
          <p:cNvSpPr>
            <a:spLocks noChangeArrowheads="1"/>
          </p:cNvSpPr>
          <p:nvPr/>
        </p:nvSpPr>
        <p:spPr bwMode="auto">
          <a:xfrm>
            <a:off x="2264903" y="3163888"/>
            <a:ext cx="3632200" cy="976312"/>
          </a:xfrm>
          <a:prstGeom prst="verticalScroll">
            <a:avLst>
              <a:gd name="adj" fmla="val 12500"/>
            </a:avLst>
          </a:prstGeom>
          <a:solidFill>
            <a:srgbClr val="FFFFFF"/>
          </a:solidFill>
          <a:ln w="9525">
            <a:solidFill>
              <a:srgbClr val="000000"/>
            </a:solidFill>
            <a:round/>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18" name="Text Box 48"/>
          <p:cNvSpPr txBox="1">
            <a:spLocks noChangeArrowheads="1"/>
          </p:cNvSpPr>
          <p:nvPr/>
        </p:nvSpPr>
        <p:spPr bwMode="auto">
          <a:xfrm>
            <a:off x="2595103" y="3297238"/>
            <a:ext cx="2971800" cy="7096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1200" b="1">
                <a:latin typeface="Arial" panose="020B0604020202020204" pitchFamily="34" charset="0"/>
              </a:rPr>
              <a:t>Ternary link</a:t>
            </a:r>
          </a:p>
          <a:p>
            <a:pPr eaLnBrk="1" hangingPunct="1"/>
            <a:endParaRPr lang="en-US" altLang="en-US">
              <a:latin typeface="Arial" panose="020B0604020202020204" pitchFamily="34" charset="0"/>
            </a:endParaRPr>
          </a:p>
        </p:txBody>
      </p:sp>
      <p:sp>
        <p:nvSpPr>
          <p:cNvPr id="19" name="AutoShape 49"/>
          <p:cNvSpPr>
            <a:spLocks noChangeArrowheads="1"/>
          </p:cNvSpPr>
          <p:nvPr/>
        </p:nvSpPr>
        <p:spPr bwMode="auto">
          <a:xfrm>
            <a:off x="2264903" y="4271963"/>
            <a:ext cx="3632200" cy="977900"/>
          </a:xfrm>
          <a:prstGeom prst="verticalScroll">
            <a:avLst>
              <a:gd name="adj" fmla="val 12500"/>
            </a:avLst>
          </a:prstGeom>
          <a:solidFill>
            <a:srgbClr val="FFFFFF"/>
          </a:solidFill>
          <a:ln w="9525">
            <a:solidFill>
              <a:srgbClr val="000000"/>
            </a:solidFill>
            <a:round/>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20" name="Text Box 50"/>
          <p:cNvSpPr txBox="1">
            <a:spLocks noChangeArrowheads="1"/>
          </p:cNvSpPr>
          <p:nvPr/>
        </p:nvSpPr>
        <p:spPr bwMode="auto">
          <a:xfrm>
            <a:off x="2595103" y="4449763"/>
            <a:ext cx="2971800" cy="8001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1200" b="1">
                <a:latin typeface="Arial" panose="020B0604020202020204" pitchFamily="34" charset="0"/>
              </a:rPr>
              <a:t>Quaternary link etc</a:t>
            </a:r>
          </a:p>
          <a:p>
            <a:pPr eaLnBrk="1" hangingPunct="1"/>
            <a:endParaRPr lang="en-US" altLang="en-US">
              <a:latin typeface="Arial" panose="020B0604020202020204" pitchFamily="34" charset="0"/>
            </a:endParaRPr>
          </a:p>
        </p:txBody>
      </p:sp>
      <p:sp>
        <p:nvSpPr>
          <p:cNvPr id="21" name="AutoShape 51"/>
          <p:cNvSpPr>
            <a:spLocks noChangeArrowheads="1"/>
          </p:cNvSpPr>
          <p:nvPr/>
        </p:nvSpPr>
        <p:spPr bwMode="auto">
          <a:xfrm>
            <a:off x="5236703" y="230188"/>
            <a:ext cx="2806700" cy="800100"/>
          </a:xfrm>
          <a:prstGeom prst="ribbon">
            <a:avLst>
              <a:gd name="adj1" fmla="val 12500"/>
              <a:gd name="adj2" fmla="val 50000"/>
            </a:avLst>
          </a:prstGeom>
          <a:solidFill>
            <a:srgbClr val="FFFFFF"/>
          </a:solidFill>
          <a:ln w="9525">
            <a:solidFill>
              <a:srgbClr val="000000"/>
            </a:solidFill>
            <a:round/>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22" name="Text Box 52"/>
          <p:cNvSpPr txBox="1">
            <a:spLocks noChangeArrowheads="1"/>
          </p:cNvSpPr>
          <p:nvPr/>
        </p:nvSpPr>
        <p:spPr bwMode="auto">
          <a:xfrm>
            <a:off x="6062203" y="407988"/>
            <a:ext cx="1155700" cy="533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eaLnBrk="1" hangingPunct="1"/>
            <a:r>
              <a:rPr lang="en-US" altLang="en-US" sz="1200" b="1">
                <a:latin typeface="Arial" panose="020B0604020202020204" pitchFamily="34" charset="0"/>
              </a:rPr>
              <a:t>Link</a:t>
            </a:r>
          </a:p>
          <a:p>
            <a:pPr algn="ctr" eaLnBrk="1" hangingPunct="1"/>
            <a:r>
              <a:rPr lang="en-US" altLang="en-US" sz="1200" b="1">
                <a:latin typeface="Arial" panose="020B0604020202020204" pitchFamily="34" charset="0"/>
              </a:rPr>
              <a:t>Or</a:t>
            </a:r>
          </a:p>
          <a:p>
            <a:pPr algn="ctr" eaLnBrk="1" hangingPunct="1"/>
            <a:r>
              <a:rPr lang="en-US" altLang="en-US" sz="1200" b="1">
                <a:latin typeface="Arial" panose="020B0604020202020204" pitchFamily="34" charset="0"/>
              </a:rPr>
              <a:t>Element</a:t>
            </a:r>
          </a:p>
          <a:p>
            <a:pPr eaLnBrk="1" hangingPunct="1"/>
            <a:endParaRPr lang="en-US" altLang="en-US">
              <a:latin typeface="Arial" panose="020B0604020202020204" pitchFamily="34" charset="0"/>
            </a:endParaRPr>
          </a:p>
        </p:txBody>
      </p:sp>
      <p:sp>
        <p:nvSpPr>
          <p:cNvPr id="23" name="AutoShape 53"/>
          <p:cNvSpPr>
            <a:spLocks noChangeArrowheads="1"/>
          </p:cNvSpPr>
          <p:nvPr/>
        </p:nvSpPr>
        <p:spPr bwMode="auto">
          <a:xfrm>
            <a:off x="3915903" y="1119188"/>
            <a:ext cx="2806700" cy="1066800"/>
          </a:xfrm>
          <a:prstGeom prst="horizontalScroll">
            <a:avLst>
              <a:gd name="adj" fmla="val 12500"/>
            </a:avLst>
          </a:prstGeom>
          <a:solidFill>
            <a:srgbClr val="FFFFFF"/>
          </a:solidFill>
          <a:ln w="9525">
            <a:solidFill>
              <a:srgbClr val="000000"/>
            </a:solidFill>
            <a:round/>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24" name="Text Box 54"/>
          <p:cNvSpPr txBox="1">
            <a:spLocks noChangeArrowheads="1"/>
          </p:cNvSpPr>
          <p:nvPr/>
        </p:nvSpPr>
        <p:spPr bwMode="auto">
          <a:xfrm>
            <a:off x="4246103" y="1296988"/>
            <a:ext cx="2311400" cy="622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just" eaLnBrk="1" hangingPunct="1"/>
            <a:r>
              <a:rPr lang="en-US" altLang="en-US" sz="1200" dirty="0">
                <a:latin typeface="Arial" panose="020B0604020202020204" pitchFamily="34" charset="0"/>
              </a:rPr>
              <a:t>Depending upon the </a:t>
            </a:r>
            <a:r>
              <a:rPr lang="en-US" altLang="en-US" sz="1200" dirty="0">
                <a:solidFill>
                  <a:srgbClr val="FF0000"/>
                </a:solidFill>
                <a:latin typeface="Arial" panose="020B0604020202020204" pitchFamily="34" charset="0"/>
              </a:rPr>
              <a:t>ends</a:t>
            </a:r>
            <a:r>
              <a:rPr lang="en-US" altLang="en-US" sz="1200" dirty="0">
                <a:latin typeface="Arial" panose="020B0604020202020204" pitchFamily="34" charset="0"/>
              </a:rPr>
              <a:t> on which revolute or turning pairs can be placed</a:t>
            </a:r>
          </a:p>
        </p:txBody>
      </p:sp>
      <p:sp>
        <p:nvSpPr>
          <p:cNvPr id="25" name="AutoShape 55"/>
          <p:cNvSpPr>
            <a:spLocks noChangeArrowheads="1"/>
          </p:cNvSpPr>
          <p:nvPr/>
        </p:nvSpPr>
        <p:spPr bwMode="auto">
          <a:xfrm rot="10800000">
            <a:off x="6722603" y="1119188"/>
            <a:ext cx="2806700" cy="1066800"/>
          </a:xfrm>
          <a:prstGeom prst="horizontalScroll">
            <a:avLst>
              <a:gd name="adj" fmla="val 12500"/>
            </a:avLst>
          </a:prstGeom>
          <a:solidFill>
            <a:srgbClr val="FFFFFF"/>
          </a:solidFill>
          <a:ln w="9525">
            <a:solidFill>
              <a:srgbClr val="000000"/>
            </a:solidFill>
            <a:round/>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26" name="Text Box 56"/>
          <p:cNvSpPr txBox="1">
            <a:spLocks noChangeArrowheads="1"/>
          </p:cNvSpPr>
          <p:nvPr/>
        </p:nvSpPr>
        <p:spPr bwMode="auto">
          <a:xfrm>
            <a:off x="6887703" y="1296988"/>
            <a:ext cx="2311400" cy="6223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just" eaLnBrk="1" hangingPunct="1"/>
            <a:r>
              <a:rPr lang="en-US" altLang="en-US" sz="1200" dirty="0">
                <a:latin typeface="Arial" panose="020B0604020202020204" pitchFamily="34" charset="0"/>
              </a:rPr>
              <a:t>Depending upon the </a:t>
            </a:r>
            <a:r>
              <a:rPr lang="en-US" altLang="en-US" sz="1200" dirty="0">
                <a:solidFill>
                  <a:srgbClr val="FF0000"/>
                </a:solidFill>
                <a:latin typeface="Arial" panose="020B0604020202020204" pitchFamily="34" charset="0"/>
              </a:rPr>
              <a:t>effect</a:t>
            </a:r>
            <a:r>
              <a:rPr lang="en-US" altLang="en-US" sz="1200" dirty="0">
                <a:latin typeface="Arial" panose="020B0604020202020204" pitchFamily="34" charset="0"/>
              </a:rPr>
              <a:t> on the link </a:t>
            </a:r>
          </a:p>
        </p:txBody>
      </p:sp>
      <p:sp>
        <p:nvSpPr>
          <p:cNvPr id="27" name="Line 57"/>
          <p:cNvSpPr>
            <a:spLocks noChangeShapeType="1"/>
          </p:cNvSpPr>
          <p:nvPr/>
        </p:nvSpPr>
        <p:spPr bwMode="auto">
          <a:xfrm>
            <a:off x="6227303" y="2052638"/>
            <a:ext cx="0" cy="2798762"/>
          </a:xfrm>
          <a:prstGeom prst="line">
            <a:avLst/>
          </a:prstGeom>
          <a:noFill/>
          <a:ln w="38100" cmpd="dbl">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28" name="Line 58"/>
          <p:cNvSpPr>
            <a:spLocks noChangeShapeType="1"/>
          </p:cNvSpPr>
          <p:nvPr/>
        </p:nvSpPr>
        <p:spPr bwMode="auto">
          <a:xfrm>
            <a:off x="7217903" y="2058988"/>
            <a:ext cx="0" cy="4125912"/>
          </a:xfrm>
          <a:prstGeom prst="line">
            <a:avLst/>
          </a:prstGeom>
          <a:noFill/>
          <a:ln w="38100" cmpd="dbl">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29" name="Line 59"/>
          <p:cNvSpPr>
            <a:spLocks noChangeShapeType="1"/>
          </p:cNvSpPr>
          <p:nvPr/>
        </p:nvSpPr>
        <p:spPr bwMode="auto">
          <a:xfrm>
            <a:off x="7217903" y="2630488"/>
            <a:ext cx="495300" cy="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30" name="Line 60"/>
          <p:cNvSpPr>
            <a:spLocks noChangeShapeType="1"/>
          </p:cNvSpPr>
          <p:nvPr/>
        </p:nvSpPr>
        <p:spPr bwMode="auto">
          <a:xfrm>
            <a:off x="7217903" y="3695700"/>
            <a:ext cx="495300" cy="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31" name="Line 61"/>
          <p:cNvSpPr>
            <a:spLocks noChangeShapeType="1"/>
          </p:cNvSpPr>
          <p:nvPr/>
        </p:nvSpPr>
        <p:spPr bwMode="auto">
          <a:xfrm>
            <a:off x="7217903" y="5029200"/>
            <a:ext cx="495300" cy="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32" name="Line 62"/>
          <p:cNvSpPr>
            <a:spLocks noChangeShapeType="1"/>
          </p:cNvSpPr>
          <p:nvPr/>
        </p:nvSpPr>
        <p:spPr bwMode="auto">
          <a:xfrm>
            <a:off x="5732003" y="3695700"/>
            <a:ext cx="495300" cy="0"/>
          </a:xfrm>
          <a:prstGeom prst="line">
            <a:avLst/>
          </a:prstGeom>
          <a:noFill/>
          <a:ln w="38100" cmpd="dbl">
            <a:solidFill>
              <a:srgbClr val="000000"/>
            </a:solidFill>
            <a:round/>
            <a:headEnd type="triangle" w="med" len="med"/>
            <a:tailEnd/>
          </a:ln>
          <a:extLst>
            <a:ext uri="{909E8E84-426E-40DD-AFC4-6F175D3DCCD1}">
              <a14:hiddenFill xmlns:a14="http://schemas.microsoft.com/office/drawing/2010/main" xmlns="">
                <a:noFill/>
              </a14:hiddenFill>
            </a:ext>
          </a:extLst>
        </p:spPr>
        <p:txBody>
          <a:bodyPr/>
          <a:lstStyle/>
          <a:p>
            <a:endParaRPr lang="en-IN"/>
          </a:p>
        </p:txBody>
      </p:sp>
      <p:sp>
        <p:nvSpPr>
          <p:cNvPr id="33" name="Line 63"/>
          <p:cNvSpPr>
            <a:spLocks noChangeShapeType="1"/>
          </p:cNvSpPr>
          <p:nvPr/>
        </p:nvSpPr>
        <p:spPr bwMode="auto">
          <a:xfrm>
            <a:off x="7217903" y="6184900"/>
            <a:ext cx="495300" cy="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34" name="Line 64"/>
          <p:cNvSpPr>
            <a:spLocks noChangeShapeType="1"/>
          </p:cNvSpPr>
          <p:nvPr/>
        </p:nvSpPr>
        <p:spPr bwMode="auto">
          <a:xfrm>
            <a:off x="5732003" y="4851400"/>
            <a:ext cx="495300" cy="0"/>
          </a:xfrm>
          <a:prstGeom prst="line">
            <a:avLst/>
          </a:prstGeom>
          <a:noFill/>
          <a:ln w="38100" cmpd="dbl">
            <a:solidFill>
              <a:srgbClr val="000000"/>
            </a:solidFill>
            <a:round/>
            <a:headEnd type="triangle" w="med" len="med"/>
            <a:tailEnd/>
          </a:ln>
          <a:extLst>
            <a:ext uri="{909E8E84-426E-40DD-AFC4-6F175D3DCCD1}">
              <a14:hiddenFill xmlns:a14="http://schemas.microsoft.com/office/drawing/2010/main" xmlns="">
                <a:noFill/>
              </a14:hiddenFill>
            </a:ext>
          </a:extLst>
        </p:spPr>
        <p:txBody>
          <a:bodyPr/>
          <a:lstStyle/>
          <a:p>
            <a:endParaRPr lang="en-IN"/>
          </a:p>
        </p:txBody>
      </p:sp>
      <p:sp>
        <p:nvSpPr>
          <p:cNvPr id="35" name="Line 65"/>
          <p:cNvSpPr>
            <a:spLocks noChangeShapeType="1"/>
          </p:cNvSpPr>
          <p:nvPr/>
        </p:nvSpPr>
        <p:spPr bwMode="auto">
          <a:xfrm>
            <a:off x="5732003" y="2630488"/>
            <a:ext cx="495300" cy="0"/>
          </a:xfrm>
          <a:prstGeom prst="line">
            <a:avLst/>
          </a:prstGeom>
          <a:noFill/>
          <a:ln w="38100" cmpd="dbl">
            <a:solidFill>
              <a:srgbClr val="000000"/>
            </a:solidFill>
            <a:round/>
            <a:headEnd type="triangle" w="med" len="med"/>
            <a:tailEnd/>
          </a:ln>
          <a:extLst>
            <a:ext uri="{909E8E84-426E-40DD-AFC4-6F175D3DCCD1}">
              <a14:hiddenFill xmlns:a14="http://schemas.microsoft.com/office/drawing/2010/main" xmlns="">
                <a:noFill/>
              </a14:hiddenFill>
            </a:ext>
          </a:extLst>
        </p:spPr>
        <p:txBody>
          <a:bodyPr/>
          <a:lstStyle/>
          <a:p>
            <a:endParaRPr lang="en-IN"/>
          </a:p>
        </p:txBody>
      </p:sp>
      <p:sp>
        <p:nvSpPr>
          <p:cNvPr id="36" name="Line 66"/>
          <p:cNvSpPr>
            <a:spLocks noChangeShapeType="1"/>
          </p:cNvSpPr>
          <p:nvPr/>
        </p:nvSpPr>
        <p:spPr bwMode="auto">
          <a:xfrm>
            <a:off x="6722603" y="1030288"/>
            <a:ext cx="0" cy="26670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pic>
        <p:nvPicPr>
          <p:cNvPr id="37" name="Picture 6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79503" y="2286000"/>
            <a:ext cx="223838" cy="74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6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74703" y="3352800"/>
            <a:ext cx="723900" cy="68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6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322303" y="4419600"/>
            <a:ext cx="839788" cy="79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70" descr="lnk3"/>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424991" y="129381"/>
            <a:ext cx="2162175" cy="171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71" descr="lnk4"/>
          <p:cNvPicPr>
            <a:picLocks noChangeAspect="1" noChangeArrowheads="1" noCrop="1"/>
          </p:cNvPicPr>
          <p:nvPr/>
        </p:nvPicPr>
        <p:blipFill>
          <a:blip r:embed="rId7">
            <a:extLst>
              <a:ext uri="{28A0092B-C50C-407E-A947-70E740481C1C}">
                <a14:useLocalDpi xmlns:a14="http://schemas.microsoft.com/office/drawing/2010/main" xmlns="" val="0"/>
              </a:ext>
            </a:extLst>
          </a:blip>
          <a:srcRect/>
          <a:stretch>
            <a:fillRect/>
          </a:stretch>
        </p:blipFill>
        <p:spPr bwMode="auto">
          <a:xfrm>
            <a:off x="10052142" y="65088"/>
            <a:ext cx="1665288"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Picture 4" descr="Related image"/>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a:off x="96774" y="2107200"/>
            <a:ext cx="6285243" cy="3928277"/>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Related image"/>
          <p:cNvPicPr>
            <a:picLocks noChangeAspect="1" noChangeArrowheads="1" noCrop="1"/>
          </p:cNvPicPr>
          <p:nvPr/>
        </p:nvPicPr>
        <p:blipFill>
          <a:blip r:embed="rId9">
            <a:extLst>
              <a:ext uri="{28A0092B-C50C-407E-A947-70E740481C1C}">
                <a14:useLocalDpi xmlns:a14="http://schemas.microsoft.com/office/drawing/2010/main" xmlns="" val="0"/>
              </a:ext>
            </a:extLst>
          </a:blip>
          <a:srcRect/>
          <a:stretch>
            <a:fillRect/>
          </a:stretch>
        </p:blipFill>
        <p:spPr bwMode="auto">
          <a:xfrm>
            <a:off x="186468" y="2101700"/>
            <a:ext cx="6446441" cy="42546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810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2.5"/>
                                          </p:val>
                                        </p:tav>
                                        <p:tav tm="100000">
                                          <p:val>
                                            <p:strVal val="#ppt_w"/>
                                          </p:val>
                                        </p:tav>
                                      </p:tavLst>
                                    </p:anim>
                                    <p:anim calcmode="lin" valueType="num">
                                      <p:cBhvr>
                                        <p:cTn id="8" dur="500" fill="hold"/>
                                        <p:tgtEl>
                                          <p:spTgt spid="22"/>
                                        </p:tgtEl>
                                        <p:attrNameLst>
                                          <p:attrName>ppt_h</p:attrName>
                                        </p:attrNameLst>
                                      </p:cBhvr>
                                      <p:tavLst>
                                        <p:tav tm="0">
                                          <p:val>
                                            <p:strVal val="#ppt_h*0.01"/>
                                          </p:val>
                                        </p:tav>
                                        <p:tav tm="100000">
                                          <p:val>
                                            <p:strVal val="#ppt_h"/>
                                          </p:val>
                                        </p:tav>
                                      </p:tavLst>
                                    </p:anim>
                                    <p:anim calcmode="lin" valueType="num">
                                      <p:cBhvr>
                                        <p:cTn id="9" dur="500" fill="hold"/>
                                        <p:tgtEl>
                                          <p:spTgt spid="22"/>
                                        </p:tgtEl>
                                        <p:attrNameLst>
                                          <p:attrName>ppt_x</p:attrName>
                                        </p:attrNameLst>
                                      </p:cBhvr>
                                      <p:tavLst>
                                        <p:tav tm="0">
                                          <p:val>
                                            <p:strVal val="#ppt_x"/>
                                          </p:val>
                                        </p:tav>
                                        <p:tav tm="100000">
                                          <p:val>
                                            <p:strVal val="#ppt_x"/>
                                          </p:val>
                                        </p:tav>
                                      </p:tavLst>
                                    </p:anim>
                                    <p:anim calcmode="lin" valueType="num">
                                      <p:cBhvr>
                                        <p:cTn id="10" dur="500" fill="hold"/>
                                        <p:tgtEl>
                                          <p:spTgt spid="22"/>
                                        </p:tgtEl>
                                        <p:attrNameLst>
                                          <p:attrName>ppt_y</p:attrName>
                                        </p:attrNameLst>
                                      </p:cBhvr>
                                      <p:tavLst>
                                        <p:tav tm="0">
                                          <p:val>
                                            <p:strVal val="#ppt_h+1"/>
                                          </p:val>
                                        </p:tav>
                                        <p:tav tm="100000">
                                          <p:val>
                                            <p:strVal val="#ppt_y"/>
                                          </p:val>
                                        </p:tav>
                                      </p:tavLst>
                                    </p:anim>
                                    <p:animEffect transition="in" filter="fade">
                                      <p:cBhvr>
                                        <p:cTn id="11" dur="500"/>
                                        <p:tgtEl>
                                          <p:spTgt spid="22"/>
                                        </p:tgtEl>
                                      </p:cBhvr>
                                    </p:animEffect>
                                  </p:childTnLst>
                                </p:cTn>
                              </p:par>
                              <p:par>
                                <p:cTn id="12" presetID="58" presetClass="entr" presetSubtype="0" accel="10000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strVal val="#ppt_w*2.5"/>
                                          </p:val>
                                        </p:tav>
                                        <p:tav tm="100000">
                                          <p:val>
                                            <p:strVal val="#ppt_w"/>
                                          </p:val>
                                        </p:tav>
                                      </p:tavLst>
                                    </p:anim>
                                    <p:anim calcmode="lin" valueType="num">
                                      <p:cBhvr>
                                        <p:cTn id="15" dur="500" fill="hold"/>
                                        <p:tgtEl>
                                          <p:spTgt spid="21"/>
                                        </p:tgtEl>
                                        <p:attrNameLst>
                                          <p:attrName>ppt_h</p:attrName>
                                        </p:attrNameLst>
                                      </p:cBhvr>
                                      <p:tavLst>
                                        <p:tav tm="0">
                                          <p:val>
                                            <p:strVal val="#ppt_h*0.01"/>
                                          </p:val>
                                        </p:tav>
                                        <p:tav tm="100000">
                                          <p:val>
                                            <p:strVal val="#ppt_h"/>
                                          </p:val>
                                        </p:tav>
                                      </p:tavLst>
                                    </p:anim>
                                    <p:anim calcmode="lin" valueType="num">
                                      <p:cBhvr>
                                        <p:cTn id="16" dur="500" fill="hold"/>
                                        <p:tgtEl>
                                          <p:spTgt spid="21"/>
                                        </p:tgtEl>
                                        <p:attrNameLst>
                                          <p:attrName>ppt_x</p:attrName>
                                        </p:attrNameLst>
                                      </p:cBhvr>
                                      <p:tavLst>
                                        <p:tav tm="0">
                                          <p:val>
                                            <p:strVal val="#ppt_x"/>
                                          </p:val>
                                        </p:tav>
                                        <p:tav tm="100000">
                                          <p:val>
                                            <p:strVal val="#ppt_x"/>
                                          </p:val>
                                        </p:tav>
                                      </p:tavLst>
                                    </p:anim>
                                    <p:anim calcmode="lin" valueType="num">
                                      <p:cBhvr>
                                        <p:cTn id="17" dur="500" fill="hold"/>
                                        <p:tgtEl>
                                          <p:spTgt spid="21"/>
                                        </p:tgtEl>
                                        <p:attrNameLst>
                                          <p:attrName>ppt_y</p:attrName>
                                        </p:attrNameLst>
                                      </p:cBhvr>
                                      <p:tavLst>
                                        <p:tav tm="0">
                                          <p:val>
                                            <p:strVal val="#ppt_h+1"/>
                                          </p:val>
                                        </p:tav>
                                        <p:tav tm="100000">
                                          <p:val>
                                            <p:strVal val="#ppt_y"/>
                                          </p:val>
                                        </p:tav>
                                      </p:tavLst>
                                    </p:anim>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nodeType="clickEffect">
                                  <p:stCondLst>
                                    <p:cond delay="0"/>
                                  </p:stCondLst>
                                  <p:iterate type="lt">
                                    <p:tmPct val="50000"/>
                                  </p:iterate>
                                  <p:childTnLst>
                                    <p:set>
                                      <p:cBhvr>
                                        <p:cTn id="40" dur="1" fill="hold">
                                          <p:stCondLst>
                                            <p:cond delay="0"/>
                                          </p:stCondLst>
                                        </p:cTn>
                                        <p:tgtEl>
                                          <p:spTgt spid="24">
                                            <p:txEl>
                                              <p:pRg st="0" end="0"/>
                                            </p:txEl>
                                          </p:spTgt>
                                        </p:tgtEl>
                                        <p:attrNameLst>
                                          <p:attrName>style.visibility</p:attrName>
                                        </p:attrNameLst>
                                      </p:cBhvr>
                                      <p:to>
                                        <p:strVal val="visible"/>
                                      </p:to>
                                    </p:set>
                                    <p:anim calcmode="discrete" valueType="clr">
                                      <p:cBhvr override="childStyle">
                                        <p:cTn id="41" dur="80"/>
                                        <p:tgtEl>
                                          <p:spTgt spid="2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24">
                                            <p:txEl>
                                              <p:pRg st="0" end="0"/>
                                            </p:txEl>
                                          </p:spTgt>
                                        </p:tgtEl>
                                        <p:attrNameLst>
                                          <p:attrName>fillcolor</p:attrName>
                                        </p:attrNameLst>
                                      </p:cBhvr>
                                      <p:tavLst>
                                        <p:tav tm="0">
                                          <p:val>
                                            <p:clrVal>
                                              <a:schemeClr val="accent2"/>
                                            </p:clrVal>
                                          </p:val>
                                        </p:tav>
                                        <p:tav tm="50000">
                                          <p:val>
                                            <p:clrVal>
                                              <a:schemeClr val="hlink"/>
                                            </p:clrVal>
                                          </p:val>
                                        </p:tav>
                                      </p:tavLst>
                                    </p:anim>
                                    <p:set>
                                      <p:cBhvr>
                                        <p:cTn id="43" dur="80"/>
                                        <p:tgtEl>
                                          <p:spTgt spid="24">
                                            <p:txEl>
                                              <p:pRg st="0" end="0"/>
                                            </p:txEl>
                                          </p:spTgt>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7" presetClass="entr" presetSubtype="0" fill="hold" nodeType="clickEffect">
                                  <p:stCondLst>
                                    <p:cond delay="0"/>
                                  </p:stCondLst>
                                  <p:iterate type="lt">
                                    <p:tmPct val="50000"/>
                                  </p:iterate>
                                  <p:childTnLst>
                                    <p:set>
                                      <p:cBhvr>
                                        <p:cTn id="47" dur="1" fill="hold">
                                          <p:stCondLst>
                                            <p:cond delay="0"/>
                                          </p:stCondLst>
                                        </p:cTn>
                                        <p:tgtEl>
                                          <p:spTgt spid="26">
                                            <p:txEl>
                                              <p:pRg st="0" end="0"/>
                                            </p:txEl>
                                          </p:spTgt>
                                        </p:tgtEl>
                                        <p:attrNameLst>
                                          <p:attrName>style.visibility</p:attrName>
                                        </p:attrNameLst>
                                      </p:cBhvr>
                                      <p:to>
                                        <p:strVal val="visible"/>
                                      </p:to>
                                    </p:set>
                                    <p:anim calcmode="discrete" valueType="clr">
                                      <p:cBhvr override="childStyle">
                                        <p:cTn id="48" dur="80"/>
                                        <p:tgtEl>
                                          <p:spTgt spid="2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26">
                                            <p:txEl>
                                              <p:pRg st="0" end="0"/>
                                            </p:txEl>
                                          </p:spTgt>
                                        </p:tgtEl>
                                        <p:attrNameLst>
                                          <p:attrName>fillcolor</p:attrName>
                                        </p:attrNameLst>
                                      </p:cBhvr>
                                      <p:tavLst>
                                        <p:tav tm="0">
                                          <p:val>
                                            <p:clrVal>
                                              <a:schemeClr val="accent2"/>
                                            </p:clrVal>
                                          </p:val>
                                        </p:tav>
                                        <p:tav tm="50000">
                                          <p:val>
                                            <p:clrVal>
                                              <a:schemeClr val="hlink"/>
                                            </p:clrVal>
                                          </p:val>
                                        </p:tav>
                                      </p:tavLst>
                                    </p:anim>
                                    <p:set>
                                      <p:cBhvr>
                                        <p:cTn id="50" dur="80"/>
                                        <p:tgtEl>
                                          <p:spTgt spid="26">
                                            <p:txEl>
                                              <p:pRg st="0" end="0"/>
                                            </p:txEl>
                                          </p:spTgt>
                                        </p:tgtEl>
                                        <p:attrNameLst>
                                          <p:attrName>fill.type</p:attrName>
                                        </p:attrNameLst>
                                      </p:cBhvr>
                                      <p:to>
                                        <p:strVal val="solid"/>
                                      </p:to>
                                    </p:set>
                                  </p:childTnLst>
                                </p:cTn>
                              </p:par>
                              <p:par>
                                <p:cTn id="51" presetID="5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Scale>
                                      <p:cBhvr>
                                        <p:cTn id="53"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35"/>
                                        </p:tgtEl>
                                        <p:attrNameLst>
                                          <p:attrName>ppt_x</p:attrName>
                                          <p:attrName>ppt_y</p:attrName>
                                        </p:attrNameLst>
                                      </p:cBhvr>
                                    </p:animMotion>
                                    <p:animEffect transition="in" filter="fade">
                                      <p:cBhvr>
                                        <p:cTn id="55" dur="1000"/>
                                        <p:tgtEl>
                                          <p:spTgt spid="35"/>
                                        </p:tgtEl>
                                      </p:cBhvr>
                                    </p:animEffect>
                                  </p:childTnLst>
                                </p:cTn>
                              </p:par>
                              <p:par>
                                <p:cTn id="56" presetID="52"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Scale>
                                      <p:cBhvr>
                                        <p:cTn id="58"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32"/>
                                        </p:tgtEl>
                                        <p:attrNameLst>
                                          <p:attrName>ppt_x</p:attrName>
                                          <p:attrName>ppt_y</p:attrName>
                                        </p:attrNameLst>
                                      </p:cBhvr>
                                    </p:animMotion>
                                    <p:animEffect transition="in" filter="fade">
                                      <p:cBhvr>
                                        <p:cTn id="60" dur="1000"/>
                                        <p:tgtEl>
                                          <p:spTgt spid="32"/>
                                        </p:tgtEl>
                                      </p:cBhvr>
                                    </p:animEffect>
                                  </p:childTnLst>
                                </p:cTn>
                              </p:par>
                              <p:par>
                                <p:cTn id="61" presetID="52"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Scale>
                                      <p:cBhvr>
                                        <p:cTn id="63"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34"/>
                                        </p:tgtEl>
                                        <p:attrNameLst>
                                          <p:attrName>ppt_x</p:attrName>
                                          <p:attrName>ppt_y</p:attrName>
                                        </p:attrNameLst>
                                      </p:cBhvr>
                                    </p:animMotion>
                                    <p:animEffect transition="in" filter="fade">
                                      <p:cBhvr>
                                        <p:cTn id="65" dur="1000"/>
                                        <p:tgtEl>
                                          <p:spTgt spid="34"/>
                                        </p:tgtEl>
                                      </p:cBhvr>
                                    </p:animEffect>
                                  </p:childTnLst>
                                </p:cTn>
                              </p:par>
                              <p:par>
                                <p:cTn id="66" presetID="17" presetClass="entr" presetSubtype="1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strVal val="#ppt_h"/>
                                          </p:val>
                                        </p:tav>
                                        <p:tav tm="100000">
                                          <p:val>
                                            <p:strVal val="#ppt_h"/>
                                          </p:val>
                                        </p:tav>
                                      </p:tavLst>
                                    </p:anim>
                                  </p:childTnLst>
                                </p:cTn>
                              </p:par>
                              <p:par>
                                <p:cTn id="70" presetID="17"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strVal val="#ppt_h"/>
                                          </p:val>
                                        </p:tav>
                                        <p:tav tm="100000">
                                          <p:val>
                                            <p:strVal val="#ppt_h"/>
                                          </p:val>
                                        </p:tav>
                                      </p:tavLst>
                                    </p:anim>
                                  </p:childTnLst>
                                </p:cTn>
                              </p:par>
                              <p:par>
                                <p:cTn id="74" presetID="17" presetClass="entr" presetSubtype="10"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7" presetClass="entr" presetSubtype="0" fill="hold" grpId="0" nodeType="clickEffect">
                                  <p:stCondLst>
                                    <p:cond delay="0"/>
                                  </p:stCondLst>
                                  <p:iterate type="lt">
                                    <p:tmPct val="50000"/>
                                  </p:iterate>
                                  <p:childTnLst>
                                    <p:set>
                                      <p:cBhvr>
                                        <p:cTn id="81" dur="1" fill="hold">
                                          <p:stCondLst>
                                            <p:cond delay="0"/>
                                          </p:stCondLst>
                                        </p:cTn>
                                        <p:tgtEl>
                                          <p:spTgt spid="16"/>
                                        </p:tgtEl>
                                        <p:attrNameLst>
                                          <p:attrName>style.visibility</p:attrName>
                                        </p:attrNameLst>
                                      </p:cBhvr>
                                      <p:to>
                                        <p:strVal val="visible"/>
                                      </p:to>
                                    </p:set>
                                    <p:anim calcmode="discrete" valueType="clr">
                                      <p:cBhvr override="childStyle">
                                        <p:cTn id="82"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3" dur="80"/>
                                        <p:tgtEl>
                                          <p:spTgt spid="16"/>
                                        </p:tgtEl>
                                        <p:attrNameLst>
                                          <p:attrName>fillcolor</p:attrName>
                                        </p:attrNameLst>
                                      </p:cBhvr>
                                      <p:tavLst>
                                        <p:tav tm="0">
                                          <p:val>
                                            <p:clrVal>
                                              <a:schemeClr val="accent2"/>
                                            </p:clrVal>
                                          </p:val>
                                        </p:tav>
                                        <p:tav tm="50000">
                                          <p:val>
                                            <p:clrVal>
                                              <a:schemeClr val="hlink"/>
                                            </p:clrVal>
                                          </p:val>
                                        </p:tav>
                                      </p:tavLst>
                                    </p:anim>
                                    <p:set>
                                      <p:cBhvr>
                                        <p:cTn id="84" dur="80"/>
                                        <p:tgtEl>
                                          <p:spTgt spid="16"/>
                                        </p:tgtEl>
                                        <p:attrNameLst>
                                          <p:attrName>fill.type</p:attrName>
                                        </p:attrNameLst>
                                      </p:cBhvr>
                                      <p:to>
                                        <p:strVal val="solid"/>
                                      </p:to>
                                    </p:set>
                                  </p:childTnLst>
                                </p:cTn>
                              </p:par>
                              <p:par>
                                <p:cTn id="85" presetID="23" presetClass="entr" presetSubtype="16" fill="hold"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p:cTn id="87" dur="500" fill="hold"/>
                                        <p:tgtEl>
                                          <p:spTgt spid="37"/>
                                        </p:tgtEl>
                                        <p:attrNameLst>
                                          <p:attrName>ppt_w</p:attrName>
                                        </p:attrNameLst>
                                      </p:cBhvr>
                                      <p:tavLst>
                                        <p:tav tm="0">
                                          <p:val>
                                            <p:fltVal val="0"/>
                                          </p:val>
                                        </p:tav>
                                        <p:tav tm="100000">
                                          <p:val>
                                            <p:strVal val="#ppt_w"/>
                                          </p:val>
                                        </p:tav>
                                      </p:tavLst>
                                    </p:anim>
                                    <p:anim calcmode="lin" valueType="num">
                                      <p:cBhvr>
                                        <p:cTn id="88"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52" presetClass="entr" presetSubtype="0" fill="hold" nodeType="clickEffect">
                                  <p:stCondLst>
                                    <p:cond delay="0"/>
                                  </p:stCondLst>
                                  <p:childTnLst>
                                    <p:set>
                                      <p:cBhvr>
                                        <p:cTn id="92" dur="1" fill="hold">
                                          <p:stCondLst>
                                            <p:cond delay="0"/>
                                          </p:stCondLst>
                                        </p:cTn>
                                        <p:tgtEl>
                                          <p:spTgt spid="27"/>
                                        </p:tgtEl>
                                        <p:attrNameLst>
                                          <p:attrName>style.visibility</p:attrName>
                                        </p:attrNameLst>
                                      </p:cBhvr>
                                      <p:to>
                                        <p:strVal val="visible"/>
                                      </p:to>
                                    </p:set>
                                    <p:animScale>
                                      <p:cBhvr>
                                        <p:cTn id="93"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4" dur="1000" decel="50000" fill="hold">
                                          <p:stCondLst>
                                            <p:cond delay="0"/>
                                          </p:stCondLst>
                                        </p:cTn>
                                        <p:tgtEl>
                                          <p:spTgt spid="27"/>
                                        </p:tgtEl>
                                        <p:attrNameLst>
                                          <p:attrName>ppt_x</p:attrName>
                                          <p:attrName>ppt_y</p:attrName>
                                        </p:attrNameLst>
                                      </p:cBhvr>
                                    </p:animMotion>
                                    <p:animEffect transition="in" filter="fade">
                                      <p:cBhvr>
                                        <p:cTn id="95" dur="1000"/>
                                        <p:tgtEl>
                                          <p:spTgt spid="27"/>
                                        </p:tgtEl>
                                      </p:cBhvr>
                                    </p:animEffect>
                                  </p:childTnLst>
                                </p:cTn>
                              </p:par>
                            </p:childTnLst>
                          </p:cTn>
                        </p:par>
                      </p:childTnLst>
                    </p:cTn>
                  </p:par>
                  <p:par>
                    <p:cTn id="96" fill="hold">
                      <p:stCondLst>
                        <p:cond delay="indefinite"/>
                      </p:stCondLst>
                      <p:childTnLst>
                        <p:par>
                          <p:cTn id="97" fill="hold">
                            <p:stCondLst>
                              <p:cond delay="0"/>
                            </p:stCondLst>
                            <p:childTnLst>
                              <p:par>
                                <p:cTn id="98" presetID="21" presetClass="entr" presetSubtype="4" fill="hold" nodeType="click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wheel(4)">
                                      <p:cBhvr>
                                        <p:cTn id="100" dur="2000"/>
                                        <p:tgtEl>
                                          <p:spTgt spid="40"/>
                                        </p:tgtEl>
                                      </p:cBhvr>
                                    </p:animEffect>
                                  </p:childTnLst>
                                </p:cTn>
                              </p:par>
                            </p:childTnLst>
                          </p:cTn>
                        </p:par>
                      </p:childTnLst>
                    </p:cTn>
                  </p:par>
                  <p:par>
                    <p:cTn id="101" fill="hold">
                      <p:stCondLst>
                        <p:cond delay="indefinite"/>
                      </p:stCondLst>
                      <p:childTnLst>
                        <p:par>
                          <p:cTn id="102" fill="hold">
                            <p:stCondLst>
                              <p:cond delay="0"/>
                            </p:stCondLst>
                            <p:childTnLst>
                              <p:par>
                                <p:cTn id="103" presetID="27" presetClass="entr" presetSubtype="0" fill="hold" grpId="0" nodeType="clickEffect">
                                  <p:stCondLst>
                                    <p:cond delay="0"/>
                                  </p:stCondLst>
                                  <p:iterate type="lt">
                                    <p:tmPct val="50000"/>
                                  </p:iterate>
                                  <p:childTnLst>
                                    <p:set>
                                      <p:cBhvr>
                                        <p:cTn id="104" dur="1" fill="hold">
                                          <p:stCondLst>
                                            <p:cond delay="0"/>
                                          </p:stCondLst>
                                        </p:cTn>
                                        <p:tgtEl>
                                          <p:spTgt spid="18"/>
                                        </p:tgtEl>
                                        <p:attrNameLst>
                                          <p:attrName>style.visibility</p:attrName>
                                        </p:attrNameLst>
                                      </p:cBhvr>
                                      <p:to>
                                        <p:strVal val="visible"/>
                                      </p:to>
                                    </p:set>
                                    <p:anim calcmode="discrete" valueType="clr">
                                      <p:cBhvr override="childStyle">
                                        <p:cTn id="105"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18"/>
                                        </p:tgtEl>
                                        <p:attrNameLst>
                                          <p:attrName>fillcolor</p:attrName>
                                        </p:attrNameLst>
                                      </p:cBhvr>
                                      <p:tavLst>
                                        <p:tav tm="0">
                                          <p:val>
                                            <p:clrVal>
                                              <a:schemeClr val="accent2"/>
                                            </p:clrVal>
                                          </p:val>
                                        </p:tav>
                                        <p:tav tm="50000">
                                          <p:val>
                                            <p:clrVal>
                                              <a:schemeClr val="hlink"/>
                                            </p:clrVal>
                                          </p:val>
                                        </p:tav>
                                      </p:tavLst>
                                    </p:anim>
                                    <p:set>
                                      <p:cBhvr>
                                        <p:cTn id="107" dur="80"/>
                                        <p:tgtEl>
                                          <p:spTgt spid="18"/>
                                        </p:tgtEl>
                                        <p:attrNameLst>
                                          <p:attrName>fill.type</p:attrName>
                                        </p:attrNameLst>
                                      </p:cBhvr>
                                      <p:to>
                                        <p:strVal val="solid"/>
                                      </p:to>
                                    </p:set>
                                  </p:childTnLst>
                                </p:cTn>
                              </p:par>
                              <p:par>
                                <p:cTn id="108" presetID="23" presetClass="entr" presetSubtype="16" fill="hold" nodeType="with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p:cTn id="110" dur="500" fill="hold"/>
                                        <p:tgtEl>
                                          <p:spTgt spid="38"/>
                                        </p:tgtEl>
                                        <p:attrNameLst>
                                          <p:attrName>ppt_w</p:attrName>
                                        </p:attrNameLst>
                                      </p:cBhvr>
                                      <p:tavLst>
                                        <p:tav tm="0">
                                          <p:val>
                                            <p:fltVal val="0"/>
                                          </p:val>
                                        </p:tav>
                                        <p:tav tm="100000">
                                          <p:val>
                                            <p:strVal val="#ppt_w"/>
                                          </p:val>
                                        </p:tav>
                                      </p:tavLst>
                                    </p:anim>
                                    <p:anim calcmode="lin" valueType="num">
                                      <p:cBhvr>
                                        <p:cTn id="111" dur="500" fill="hold"/>
                                        <p:tgtEl>
                                          <p:spTgt spid="38"/>
                                        </p:tgtEl>
                                        <p:attrNameLst>
                                          <p:attrName>ppt_h</p:attrName>
                                        </p:attrNameLst>
                                      </p:cBhvr>
                                      <p:tavLst>
                                        <p:tav tm="0">
                                          <p:val>
                                            <p:fltVal val="0"/>
                                          </p:val>
                                        </p:tav>
                                        <p:tav tm="100000">
                                          <p:val>
                                            <p:strVal val="#ppt_h"/>
                                          </p:val>
                                        </p:tav>
                                      </p:tavLst>
                                    </p:anim>
                                  </p:childTnLst>
                                </p:cTn>
                              </p:par>
                              <p:par>
                                <p:cTn id="112" presetID="2" presetClass="exit" presetSubtype="4" fill="hold" nodeType="withEffect">
                                  <p:stCondLst>
                                    <p:cond delay="0"/>
                                  </p:stCondLst>
                                  <p:childTnLst>
                                    <p:anim calcmode="lin" valueType="num">
                                      <p:cBhvr additive="base">
                                        <p:cTn id="113" dur="500"/>
                                        <p:tgtEl>
                                          <p:spTgt spid="40"/>
                                        </p:tgtEl>
                                        <p:attrNameLst>
                                          <p:attrName>ppt_x</p:attrName>
                                        </p:attrNameLst>
                                      </p:cBhvr>
                                      <p:tavLst>
                                        <p:tav tm="0">
                                          <p:val>
                                            <p:strVal val="ppt_x"/>
                                          </p:val>
                                        </p:tav>
                                        <p:tav tm="100000">
                                          <p:val>
                                            <p:strVal val="ppt_x"/>
                                          </p:val>
                                        </p:tav>
                                      </p:tavLst>
                                    </p:anim>
                                    <p:anim calcmode="lin" valueType="num">
                                      <p:cBhvr additive="base">
                                        <p:cTn id="114" dur="500"/>
                                        <p:tgtEl>
                                          <p:spTgt spid="40"/>
                                        </p:tgtEl>
                                        <p:attrNameLst>
                                          <p:attrName>ppt_y</p:attrName>
                                        </p:attrNameLst>
                                      </p:cBhvr>
                                      <p:tavLst>
                                        <p:tav tm="0">
                                          <p:val>
                                            <p:strVal val="ppt_y"/>
                                          </p:val>
                                        </p:tav>
                                        <p:tav tm="100000">
                                          <p:val>
                                            <p:strVal val="1+ppt_h/2"/>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6" presetClass="entr" presetSubtype="26" fill="hold" nodeType="click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barn(inHorizontal)">
                                      <p:cBhvr>
                                        <p:cTn id="120" dur="500"/>
                                        <p:tgtEl>
                                          <p:spTgt spid="41"/>
                                        </p:tgtEl>
                                      </p:cBhvr>
                                    </p:animEffect>
                                  </p:childTnLst>
                                </p:cTn>
                              </p:par>
                            </p:childTnLst>
                          </p:cTn>
                        </p:par>
                      </p:childTnLst>
                    </p:cTn>
                  </p:par>
                  <p:par>
                    <p:cTn id="121" fill="hold">
                      <p:stCondLst>
                        <p:cond delay="indefinite"/>
                      </p:stCondLst>
                      <p:childTnLst>
                        <p:par>
                          <p:cTn id="122" fill="hold">
                            <p:stCondLst>
                              <p:cond delay="0"/>
                            </p:stCondLst>
                            <p:childTnLst>
                              <p:par>
                                <p:cTn id="123" presetID="27" presetClass="entr" presetSubtype="0" fill="hold" grpId="0" nodeType="clickEffect">
                                  <p:stCondLst>
                                    <p:cond delay="0"/>
                                  </p:stCondLst>
                                  <p:iterate type="lt">
                                    <p:tmPct val="50000"/>
                                  </p:iterate>
                                  <p:childTnLst>
                                    <p:set>
                                      <p:cBhvr>
                                        <p:cTn id="124" dur="1" fill="hold">
                                          <p:stCondLst>
                                            <p:cond delay="0"/>
                                          </p:stCondLst>
                                        </p:cTn>
                                        <p:tgtEl>
                                          <p:spTgt spid="20"/>
                                        </p:tgtEl>
                                        <p:attrNameLst>
                                          <p:attrName>style.visibility</p:attrName>
                                        </p:attrNameLst>
                                      </p:cBhvr>
                                      <p:to>
                                        <p:strVal val="visible"/>
                                      </p:to>
                                    </p:set>
                                    <p:anim calcmode="discrete" valueType="clr">
                                      <p:cBhvr override="childStyle">
                                        <p:cTn id="125"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126" dur="80"/>
                                        <p:tgtEl>
                                          <p:spTgt spid="20"/>
                                        </p:tgtEl>
                                        <p:attrNameLst>
                                          <p:attrName>fillcolor</p:attrName>
                                        </p:attrNameLst>
                                      </p:cBhvr>
                                      <p:tavLst>
                                        <p:tav tm="0">
                                          <p:val>
                                            <p:clrVal>
                                              <a:schemeClr val="accent2"/>
                                            </p:clrVal>
                                          </p:val>
                                        </p:tav>
                                        <p:tav tm="50000">
                                          <p:val>
                                            <p:clrVal>
                                              <a:schemeClr val="hlink"/>
                                            </p:clrVal>
                                          </p:val>
                                        </p:tav>
                                      </p:tavLst>
                                    </p:anim>
                                    <p:set>
                                      <p:cBhvr>
                                        <p:cTn id="127" dur="80"/>
                                        <p:tgtEl>
                                          <p:spTgt spid="20"/>
                                        </p:tgtEl>
                                        <p:attrNameLst>
                                          <p:attrName>fill.type</p:attrName>
                                        </p:attrNameLst>
                                      </p:cBhvr>
                                      <p:to>
                                        <p:strVal val="solid"/>
                                      </p:to>
                                    </p:set>
                                  </p:childTnLst>
                                </p:cTn>
                              </p:par>
                              <p:par>
                                <p:cTn id="128" presetID="23" presetClass="entr" presetSubtype="16" fill="hold" nodeType="withEffect">
                                  <p:stCondLst>
                                    <p:cond delay="0"/>
                                  </p:stCondLst>
                                  <p:childTnLst>
                                    <p:set>
                                      <p:cBhvr>
                                        <p:cTn id="129" dur="1" fill="hold">
                                          <p:stCondLst>
                                            <p:cond delay="0"/>
                                          </p:stCondLst>
                                        </p:cTn>
                                        <p:tgtEl>
                                          <p:spTgt spid="39"/>
                                        </p:tgtEl>
                                        <p:attrNameLst>
                                          <p:attrName>style.visibility</p:attrName>
                                        </p:attrNameLst>
                                      </p:cBhvr>
                                      <p:to>
                                        <p:strVal val="visible"/>
                                      </p:to>
                                    </p:set>
                                    <p:anim calcmode="lin" valueType="num">
                                      <p:cBhvr>
                                        <p:cTn id="130" dur="500" fill="hold"/>
                                        <p:tgtEl>
                                          <p:spTgt spid="39"/>
                                        </p:tgtEl>
                                        <p:attrNameLst>
                                          <p:attrName>ppt_w</p:attrName>
                                        </p:attrNameLst>
                                      </p:cBhvr>
                                      <p:tavLst>
                                        <p:tav tm="0">
                                          <p:val>
                                            <p:fltVal val="0"/>
                                          </p:val>
                                        </p:tav>
                                        <p:tav tm="100000">
                                          <p:val>
                                            <p:strVal val="#ppt_w"/>
                                          </p:val>
                                        </p:tav>
                                      </p:tavLst>
                                    </p:anim>
                                    <p:anim calcmode="lin" valueType="num">
                                      <p:cBhvr>
                                        <p:cTn id="131" dur="500" fill="hold"/>
                                        <p:tgtEl>
                                          <p:spTgt spid="39"/>
                                        </p:tgtEl>
                                        <p:attrNameLst>
                                          <p:attrName>ppt_h</p:attrName>
                                        </p:attrNameLst>
                                      </p:cBhvr>
                                      <p:tavLst>
                                        <p:tav tm="0">
                                          <p:val>
                                            <p:fltVal val="0"/>
                                          </p:val>
                                        </p:tav>
                                        <p:tav tm="100000">
                                          <p:val>
                                            <p:strVal val="#ppt_h"/>
                                          </p:val>
                                        </p:tav>
                                      </p:tavLst>
                                    </p:anim>
                                  </p:childTnLst>
                                </p:cTn>
                              </p:par>
                              <p:par>
                                <p:cTn id="132" presetID="3" presetClass="exit" presetSubtype="10" fill="hold" nodeType="withEffect">
                                  <p:stCondLst>
                                    <p:cond delay="0"/>
                                  </p:stCondLst>
                                  <p:childTnLst>
                                    <p:animEffect transition="out" filter="blinds(horizontal)">
                                      <p:cBhvr>
                                        <p:cTn id="133" dur="500"/>
                                        <p:tgtEl>
                                          <p:spTgt spid="41"/>
                                        </p:tgtEl>
                                      </p:cBhvr>
                                    </p:animEffect>
                                    <p:set>
                                      <p:cBhvr>
                                        <p:cTn id="134" dur="1" fill="hold">
                                          <p:stCondLst>
                                            <p:cond delay="499"/>
                                          </p:stCondLst>
                                        </p:cTn>
                                        <p:tgtEl>
                                          <p:spTgt spid="4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58" presetClass="entr" presetSubtype="0" accel="100000" fill="hold" nodeType="clickEffect">
                                  <p:stCondLst>
                                    <p:cond delay="0"/>
                                  </p:stCondLst>
                                  <p:childTnLst>
                                    <p:set>
                                      <p:cBhvr>
                                        <p:cTn id="138" dur="1" fill="hold">
                                          <p:stCondLst>
                                            <p:cond delay="0"/>
                                          </p:stCondLst>
                                        </p:cTn>
                                        <p:tgtEl>
                                          <p:spTgt spid="28"/>
                                        </p:tgtEl>
                                        <p:attrNameLst>
                                          <p:attrName>style.visibility</p:attrName>
                                        </p:attrNameLst>
                                      </p:cBhvr>
                                      <p:to>
                                        <p:strVal val="visible"/>
                                      </p:to>
                                    </p:set>
                                    <p:anim calcmode="lin" valueType="num">
                                      <p:cBhvr>
                                        <p:cTn id="139" dur="500" fill="hold"/>
                                        <p:tgtEl>
                                          <p:spTgt spid="28"/>
                                        </p:tgtEl>
                                        <p:attrNameLst>
                                          <p:attrName>ppt_w</p:attrName>
                                        </p:attrNameLst>
                                      </p:cBhvr>
                                      <p:tavLst>
                                        <p:tav tm="0">
                                          <p:val>
                                            <p:strVal val="#ppt_w*2.5"/>
                                          </p:val>
                                        </p:tav>
                                        <p:tav tm="100000">
                                          <p:val>
                                            <p:strVal val="#ppt_w"/>
                                          </p:val>
                                        </p:tav>
                                      </p:tavLst>
                                    </p:anim>
                                    <p:anim calcmode="lin" valueType="num">
                                      <p:cBhvr>
                                        <p:cTn id="140" dur="500" fill="hold"/>
                                        <p:tgtEl>
                                          <p:spTgt spid="28"/>
                                        </p:tgtEl>
                                        <p:attrNameLst>
                                          <p:attrName>ppt_h</p:attrName>
                                        </p:attrNameLst>
                                      </p:cBhvr>
                                      <p:tavLst>
                                        <p:tav tm="0">
                                          <p:val>
                                            <p:strVal val="#ppt_h*0.01"/>
                                          </p:val>
                                        </p:tav>
                                        <p:tav tm="100000">
                                          <p:val>
                                            <p:strVal val="#ppt_h"/>
                                          </p:val>
                                        </p:tav>
                                      </p:tavLst>
                                    </p:anim>
                                    <p:anim calcmode="lin" valueType="num">
                                      <p:cBhvr>
                                        <p:cTn id="141" dur="500" fill="hold"/>
                                        <p:tgtEl>
                                          <p:spTgt spid="28"/>
                                        </p:tgtEl>
                                        <p:attrNameLst>
                                          <p:attrName>ppt_x</p:attrName>
                                        </p:attrNameLst>
                                      </p:cBhvr>
                                      <p:tavLst>
                                        <p:tav tm="0">
                                          <p:val>
                                            <p:strVal val="#ppt_x"/>
                                          </p:val>
                                        </p:tav>
                                        <p:tav tm="100000">
                                          <p:val>
                                            <p:strVal val="#ppt_x"/>
                                          </p:val>
                                        </p:tav>
                                      </p:tavLst>
                                    </p:anim>
                                    <p:anim calcmode="lin" valueType="num">
                                      <p:cBhvr>
                                        <p:cTn id="142" dur="500" fill="hold"/>
                                        <p:tgtEl>
                                          <p:spTgt spid="28"/>
                                        </p:tgtEl>
                                        <p:attrNameLst>
                                          <p:attrName>ppt_y</p:attrName>
                                        </p:attrNameLst>
                                      </p:cBhvr>
                                      <p:tavLst>
                                        <p:tav tm="0">
                                          <p:val>
                                            <p:strVal val="#ppt_h+1"/>
                                          </p:val>
                                        </p:tav>
                                        <p:tav tm="100000">
                                          <p:val>
                                            <p:strVal val="#ppt_y"/>
                                          </p:val>
                                        </p:tav>
                                      </p:tavLst>
                                    </p:anim>
                                    <p:animEffect transition="in" filter="fade">
                                      <p:cBhvr>
                                        <p:cTn id="143" dur="500"/>
                                        <p:tgtEl>
                                          <p:spTgt spid="28"/>
                                        </p:tgtEl>
                                      </p:cBhvr>
                                    </p:animEffect>
                                  </p:childTnLst>
                                </p:cTn>
                              </p:par>
                              <p:par>
                                <p:cTn id="144" presetID="58" presetClass="entr" presetSubtype="0" accel="100000" fill="hold" nodeType="withEffect">
                                  <p:stCondLst>
                                    <p:cond delay="0"/>
                                  </p:stCondLst>
                                  <p:childTnLst>
                                    <p:set>
                                      <p:cBhvr>
                                        <p:cTn id="145" dur="1" fill="hold">
                                          <p:stCondLst>
                                            <p:cond delay="0"/>
                                          </p:stCondLst>
                                        </p:cTn>
                                        <p:tgtEl>
                                          <p:spTgt spid="29"/>
                                        </p:tgtEl>
                                        <p:attrNameLst>
                                          <p:attrName>style.visibility</p:attrName>
                                        </p:attrNameLst>
                                      </p:cBhvr>
                                      <p:to>
                                        <p:strVal val="visible"/>
                                      </p:to>
                                    </p:set>
                                    <p:anim calcmode="lin" valueType="num">
                                      <p:cBhvr>
                                        <p:cTn id="146" dur="500" fill="hold"/>
                                        <p:tgtEl>
                                          <p:spTgt spid="29"/>
                                        </p:tgtEl>
                                        <p:attrNameLst>
                                          <p:attrName>ppt_w</p:attrName>
                                        </p:attrNameLst>
                                      </p:cBhvr>
                                      <p:tavLst>
                                        <p:tav tm="0">
                                          <p:val>
                                            <p:strVal val="#ppt_w*2.5"/>
                                          </p:val>
                                        </p:tav>
                                        <p:tav tm="100000">
                                          <p:val>
                                            <p:strVal val="#ppt_w"/>
                                          </p:val>
                                        </p:tav>
                                      </p:tavLst>
                                    </p:anim>
                                    <p:anim calcmode="lin" valueType="num">
                                      <p:cBhvr>
                                        <p:cTn id="147" dur="500" fill="hold"/>
                                        <p:tgtEl>
                                          <p:spTgt spid="29"/>
                                        </p:tgtEl>
                                        <p:attrNameLst>
                                          <p:attrName>ppt_h</p:attrName>
                                        </p:attrNameLst>
                                      </p:cBhvr>
                                      <p:tavLst>
                                        <p:tav tm="0">
                                          <p:val>
                                            <p:strVal val="#ppt_h*0.01"/>
                                          </p:val>
                                        </p:tav>
                                        <p:tav tm="100000">
                                          <p:val>
                                            <p:strVal val="#ppt_h"/>
                                          </p:val>
                                        </p:tav>
                                      </p:tavLst>
                                    </p:anim>
                                    <p:anim calcmode="lin" valueType="num">
                                      <p:cBhvr>
                                        <p:cTn id="148" dur="500" fill="hold"/>
                                        <p:tgtEl>
                                          <p:spTgt spid="29"/>
                                        </p:tgtEl>
                                        <p:attrNameLst>
                                          <p:attrName>ppt_x</p:attrName>
                                        </p:attrNameLst>
                                      </p:cBhvr>
                                      <p:tavLst>
                                        <p:tav tm="0">
                                          <p:val>
                                            <p:strVal val="#ppt_x"/>
                                          </p:val>
                                        </p:tav>
                                        <p:tav tm="100000">
                                          <p:val>
                                            <p:strVal val="#ppt_x"/>
                                          </p:val>
                                        </p:tav>
                                      </p:tavLst>
                                    </p:anim>
                                    <p:anim calcmode="lin" valueType="num">
                                      <p:cBhvr>
                                        <p:cTn id="149" dur="500" fill="hold"/>
                                        <p:tgtEl>
                                          <p:spTgt spid="29"/>
                                        </p:tgtEl>
                                        <p:attrNameLst>
                                          <p:attrName>ppt_y</p:attrName>
                                        </p:attrNameLst>
                                      </p:cBhvr>
                                      <p:tavLst>
                                        <p:tav tm="0">
                                          <p:val>
                                            <p:strVal val="#ppt_h+1"/>
                                          </p:val>
                                        </p:tav>
                                        <p:tav tm="100000">
                                          <p:val>
                                            <p:strVal val="#ppt_y"/>
                                          </p:val>
                                        </p:tav>
                                      </p:tavLst>
                                    </p:anim>
                                    <p:animEffect transition="in" filter="fade">
                                      <p:cBhvr>
                                        <p:cTn id="150" dur="500"/>
                                        <p:tgtEl>
                                          <p:spTgt spid="29"/>
                                        </p:tgtEl>
                                      </p:cBhvr>
                                    </p:animEffect>
                                  </p:childTnLst>
                                </p:cTn>
                              </p:par>
                              <p:par>
                                <p:cTn id="151" presetID="58" presetClass="entr" presetSubtype="0" accel="100000" fill="hold" nodeType="withEffect">
                                  <p:stCondLst>
                                    <p:cond delay="0"/>
                                  </p:stCondLst>
                                  <p:childTnLst>
                                    <p:set>
                                      <p:cBhvr>
                                        <p:cTn id="152" dur="1" fill="hold">
                                          <p:stCondLst>
                                            <p:cond delay="0"/>
                                          </p:stCondLst>
                                        </p:cTn>
                                        <p:tgtEl>
                                          <p:spTgt spid="30"/>
                                        </p:tgtEl>
                                        <p:attrNameLst>
                                          <p:attrName>style.visibility</p:attrName>
                                        </p:attrNameLst>
                                      </p:cBhvr>
                                      <p:to>
                                        <p:strVal val="visible"/>
                                      </p:to>
                                    </p:set>
                                    <p:anim calcmode="lin" valueType="num">
                                      <p:cBhvr>
                                        <p:cTn id="153" dur="500" fill="hold"/>
                                        <p:tgtEl>
                                          <p:spTgt spid="30"/>
                                        </p:tgtEl>
                                        <p:attrNameLst>
                                          <p:attrName>ppt_w</p:attrName>
                                        </p:attrNameLst>
                                      </p:cBhvr>
                                      <p:tavLst>
                                        <p:tav tm="0">
                                          <p:val>
                                            <p:strVal val="#ppt_w*2.5"/>
                                          </p:val>
                                        </p:tav>
                                        <p:tav tm="100000">
                                          <p:val>
                                            <p:strVal val="#ppt_w"/>
                                          </p:val>
                                        </p:tav>
                                      </p:tavLst>
                                    </p:anim>
                                    <p:anim calcmode="lin" valueType="num">
                                      <p:cBhvr>
                                        <p:cTn id="154" dur="500" fill="hold"/>
                                        <p:tgtEl>
                                          <p:spTgt spid="30"/>
                                        </p:tgtEl>
                                        <p:attrNameLst>
                                          <p:attrName>ppt_h</p:attrName>
                                        </p:attrNameLst>
                                      </p:cBhvr>
                                      <p:tavLst>
                                        <p:tav tm="0">
                                          <p:val>
                                            <p:strVal val="#ppt_h*0.01"/>
                                          </p:val>
                                        </p:tav>
                                        <p:tav tm="100000">
                                          <p:val>
                                            <p:strVal val="#ppt_h"/>
                                          </p:val>
                                        </p:tav>
                                      </p:tavLst>
                                    </p:anim>
                                    <p:anim calcmode="lin" valueType="num">
                                      <p:cBhvr>
                                        <p:cTn id="155" dur="500" fill="hold"/>
                                        <p:tgtEl>
                                          <p:spTgt spid="30"/>
                                        </p:tgtEl>
                                        <p:attrNameLst>
                                          <p:attrName>ppt_x</p:attrName>
                                        </p:attrNameLst>
                                      </p:cBhvr>
                                      <p:tavLst>
                                        <p:tav tm="0">
                                          <p:val>
                                            <p:strVal val="#ppt_x"/>
                                          </p:val>
                                        </p:tav>
                                        <p:tav tm="100000">
                                          <p:val>
                                            <p:strVal val="#ppt_x"/>
                                          </p:val>
                                        </p:tav>
                                      </p:tavLst>
                                    </p:anim>
                                    <p:anim calcmode="lin" valueType="num">
                                      <p:cBhvr>
                                        <p:cTn id="156" dur="500" fill="hold"/>
                                        <p:tgtEl>
                                          <p:spTgt spid="30"/>
                                        </p:tgtEl>
                                        <p:attrNameLst>
                                          <p:attrName>ppt_y</p:attrName>
                                        </p:attrNameLst>
                                      </p:cBhvr>
                                      <p:tavLst>
                                        <p:tav tm="0">
                                          <p:val>
                                            <p:strVal val="#ppt_h+1"/>
                                          </p:val>
                                        </p:tav>
                                        <p:tav tm="100000">
                                          <p:val>
                                            <p:strVal val="#ppt_y"/>
                                          </p:val>
                                        </p:tav>
                                      </p:tavLst>
                                    </p:anim>
                                    <p:animEffect transition="in" filter="fade">
                                      <p:cBhvr>
                                        <p:cTn id="157" dur="500"/>
                                        <p:tgtEl>
                                          <p:spTgt spid="30"/>
                                        </p:tgtEl>
                                      </p:cBhvr>
                                    </p:animEffect>
                                  </p:childTnLst>
                                </p:cTn>
                              </p:par>
                              <p:par>
                                <p:cTn id="158" presetID="58" presetClass="entr" presetSubtype="0" accel="100000" fill="hold" nodeType="withEffect">
                                  <p:stCondLst>
                                    <p:cond delay="0"/>
                                  </p:stCondLst>
                                  <p:childTnLst>
                                    <p:set>
                                      <p:cBhvr>
                                        <p:cTn id="159" dur="1" fill="hold">
                                          <p:stCondLst>
                                            <p:cond delay="0"/>
                                          </p:stCondLst>
                                        </p:cTn>
                                        <p:tgtEl>
                                          <p:spTgt spid="31"/>
                                        </p:tgtEl>
                                        <p:attrNameLst>
                                          <p:attrName>style.visibility</p:attrName>
                                        </p:attrNameLst>
                                      </p:cBhvr>
                                      <p:to>
                                        <p:strVal val="visible"/>
                                      </p:to>
                                    </p:set>
                                    <p:anim calcmode="lin" valueType="num">
                                      <p:cBhvr>
                                        <p:cTn id="160" dur="500" fill="hold"/>
                                        <p:tgtEl>
                                          <p:spTgt spid="31"/>
                                        </p:tgtEl>
                                        <p:attrNameLst>
                                          <p:attrName>ppt_w</p:attrName>
                                        </p:attrNameLst>
                                      </p:cBhvr>
                                      <p:tavLst>
                                        <p:tav tm="0">
                                          <p:val>
                                            <p:strVal val="#ppt_w*2.5"/>
                                          </p:val>
                                        </p:tav>
                                        <p:tav tm="100000">
                                          <p:val>
                                            <p:strVal val="#ppt_w"/>
                                          </p:val>
                                        </p:tav>
                                      </p:tavLst>
                                    </p:anim>
                                    <p:anim calcmode="lin" valueType="num">
                                      <p:cBhvr>
                                        <p:cTn id="161" dur="500" fill="hold"/>
                                        <p:tgtEl>
                                          <p:spTgt spid="31"/>
                                        </p:tgtEl>
                                        <p:attrNameLst>
                                          <p:attrName>ppt_h</p:attrName>
                                        </p:attrNameLst>
                                      </p:cBhvr>
                                      <p:tavLst>
                                        <p:tav tm="0">
                                          <p:val>
                                            <p:strVal val="#ppt_h*0.01"/>
                                          </p:val>
                                        </p:tav>
                                        <p:tav tm="100000">
                                          <p:val>
                                            <p:strVal val="#ppt_h"/>
                                          </p:val>
                                        </p:tav>
                                      </p:tavLst>
                                    </p:anim>
                                    <p:anim calcmode="lin" valueType="num">
                                      <p:cBhvr>
                                        <p:cTn id="162" dur="500" fill="hold"/>
                                        <p:tgtEl>
                                          <p:spTgt spid="31"/>
                                        </p:tgtEl>
                                        <p:attrNameLst>
                                          <p:attrName>ppt_x</p:attrName>
                                        </p:attrNameLst>
                                      </p:cBhvr>
                                      <p:tavLst>
                                        <p:tav tm="0">
                                          <p:val>
                                            <p:strVal val="#ppt_x"/>
                                          </p:val>
                                        </p:tav>
                                        <p:tav tm="100000">
                                          <p:val>
                                            <p:strVal val="#ppt_x"/>
                                          </p:val>
                                        </p:tav>
                                      </p:tavLst>
                                    </p:anim>
                                    <p:anim calcmode="lin" valueType="num">
                                      <p:cBhvr>
                                        <p:cTn id="163" dur="500" fill="hold"/>
                                        <p:tgtEl>
                                          <p:spTgt spid="31"/>
                                        </p:tgtEl>
                                        <p:attrNameLst>
                                          <p:attrName>ppt_y</p:attrName>
                                        </p:attrNameLst>
                                      </p:cBhvr>
                                      <p:tavLst>
                                        <p:tav tm="0">
                                          <p:val>
                                            <p:strVal val="#ppt_h+1"/>
                                          </p:val>
                                        </p:tav>
                                        <p:tav tm="100000">
                                          <p:val>
                                            <p:strVal val="#ppt_y"/>
                                          </p:val>
                                        </p:tav>
                                      </p:tavLst>
                                    </p:anim>
                                    <p:animEffect transition="in" filter="fade">
                                      <p:cBhvr>
                                        <p:cTn id="164" dur="500"/>
                                        <p:tgtEl>
                                          <p:spTgt spid="31"/>
                                        </p:tgtEl>
                                      </p:cBhvr>
                                    </p:animEffect>
                                  </p:childTnLst>
                                </p:cTn>
                              </p:par>
                              <p:par>
                                <p:cTn id="165" presetID="58" presetClass="entr" presetSubtype="0" accel="100000" fill="hold" nodeType="withEffect">
                                  <p:stCondLst>
                                    <p:cond delay="0"/>
                                  </p:stCondLst>
                                  <p:childTnLst>
                                    <p:set>
                                      <p:cBhvr>
                                        <p:cTn id="166" dur="1" fill="hold">
                                          <p:stCondLst>
                                            <p:cond delay="0"/>
                                          </p:stCondLst>
                                        </p:cTn>
                                        <p:tgtEl>
                                          <p:spTgt spid="33"/>
                                        </p:tgtEl>
                                        <p:attrNameLst>
                                          <p:attrName>style.visibility</p:attrName>
                                        </p:attrNameLst>
                                      </p:cBhvr>
                                      <p:to>
                                        <p:strVal val="visible"/>
                                      </p:to>
                                    </p:set>
                                    <p:anim calcmode="lin" valueType="num">
                                      <p:cBhvr>
                                        <p:cTn id="167" dur="500" fill="hold"/>
                                        <p:tgtEl>
                                          <p:spTgt spid="33"/>
                                        </p:tgtEl>
                                        <p:attrNameLst>
                                          <p:attrName>ppt_w</p:attrName>
                                        </p:attrNameLst>
                                      </p:cBhvr>
                                      <p:tavLst>
                                        <p:tav tm="0">
                                          <p:val>
                                            <p:strVal val="#ppt_w*2.5"/>
                                          </p:val>
                                        </p:tav>
                                        <p:tav tm="100000">
                                          <p:val>
                                            <p:strVal val="#ppt_w"/>
                                          </p:val>
                                        </p:tav>
                                      </p:tavLst>
                                    </p:anim>
                                    <p:anim calcmode="lin" valueType="num">
                                      <p:cBhvr>
                                        <p:cTn id="168" dur="500" fill="hold"/>
                                        <p:tgtEl>
                                          <p:spTgt spid="33"/>
                                        </p:tgtEl>
                                        <p:attrNameLst>
                                          <p:attrName>ppt_h</p:attrName>
                                        </p:attrNameLst>
                                      </p:cBhvr>
                                      <p:tavLst>
                                        <p:tav tm="0">
                                          <p:val>
                                            <p:strVal val="#ppt_h*0.01"/>
                                          </p:val>
                                        </p:tav>
                                        <p:tav tm="100000">
                                          <p:val>
                                            <p:strVal val="#ppt_h"/>
                                          </p:val>
                                        </p:tav>
                                      </p:tavLst>
                                    </p:anim>
                                    <p:anim calcmode="lin" valueType="num">
                                      <p:cBhvr>
                                        <p:cTn id="169" dur="500" fill="hold"/>
                                        <p:tgtEl>
                                          <p:spTgt spid="33"/>
                                        </p:tgtEl>
                                        <p:attrNameLst>
                                          <p:attrName>ppt_x</p:attrName>
                                        </p:attrNameLst>
                                      </p:cBhvr>
                                      <p:tavLst>
                                        <p:tav tm="0">
                                          <p:val>
                                            <p:strVal val="#ppt_x"/>
                                          </p:val>
                                        </p:tav>
                                        <p:tav tm="100000">
                                          <p:val>
                                            <p:strVal val="#ppt_x"/>
                                          </p:val>
                                        </p:tav>
                                      </p:tavLst>
                                    </p:anim>
                                    <p:anim calcmode="lin" valueType="num">
                                      <p:cBhvr>
                                        <p:cTn id="170" dur="500" fill="hold"/>
                                        <p:tgtEl>
                                          <p:spTgt spid="33"/>
                                        </p:tgtEl>
                                        <p:attrNameLst>
                                          <p:attrName>ppt_y</p:attrName>
                                        </p:attrNameLst>
                                      </p:cBhvr>
                                      <p:tavLst>
                                        <p:tav tm="0">
                                          <p:val>
                                            <p:strVal val="#ppt_h+1"/>
                                          </p:val>
                                        </p:tav>
                                        <p:tav tm="100000">
                                          <p:val>
                                            <p:strVal val="#ppt_y"/>
                                          </p:val>
                                        </p:tav>
                                      </p:tavLst>
                                    </p:anim>
                                    <p:animEffect transition="in" filter="fade">
                                      <p:cBhvr>
                                        <p:cTn id="171" dur="500"/>
                                        <p:tgtEl>
                                          <p:spTgt spid="33"/>
                                        </p:tgtEl>
                                      </p:cBhvr>
                                    </p:animEffect>
                                  </p:childTnLst>
                                </p:cTn>
                              </p:par>
                              <p:par>
                                <p:cTn id="172" presetID="17" presetClass="entr" presetSubtype="10" fill="hold" grpId="0" nodeType="withEffect">
                                  <p:stCondLst>
                                    <p:cond delay="0"/>
                                  </p:stCondLst>
                                  <p:childTnLst>
                                    <p:set>
                                      <p:cBhvr>
                                        <p:cTn id="173" dur="1" fill="hold">
                                          <p:stCondLst>
                                            <p:cond delay="0"/>
                                          </p:stCondLst>
                                        </p:cTn>
                                        <p:tgtEl>
                                          <p:spTgt spid="7"/>
                                        </p:tgtEl>
                                        <p:attrNameLst>
                                          <p:attrName>style.visibility</p:attrName>
                                        </p:attrNameLst>
                                      </p:cBhvr>
                                      <p:to>
                                        <p:strVal val="visible"/>
                                      </p:to>
                                    </p:set>
                                    <p:anim calcmode="lin" valueType="num">
                                      <p:cBhvr>
                                        <p:cTn id="174" dur="500" fill="hold"/>
                                        <p:tgtEl>
                                          <p:spTgt spid="7"/>
                                        </p:tgtEl>
                                        <p:attrNameLst>
                                          <p:attrName>ppt_w</p:attrName>
                                        </p:attrNameLst>
                                      </p:cBhvr>
                                      <p:tavLst>
                                        <p:tav tm="0">
                                          <p:val>
                                            <p:fltVal val="0"/>
                                          </p:val>
                                        </p:tav>
                                        <p:tav tm="100000">
                                          <p:val>
                                            <p:strVal val="#ppt_w"/>
                                          </p:val>
                                        </p:tav>
                                      </p:tavLst>
                                    </p:anim>
                                    <p:anim calcmode="lin" valueType="num">
                                      <p:cBhvr>
                                        <p:cTn id="175" dur="500" fill="hold"/>
                                        <p:tgtEl>
                                          <p:spTgt spid="7"/>
                                        </p:tgtEl>
                                        <p:attrNameLst>
                                          <p:attrName>ppt_h</p:attrName>
                                        </p:attrNameLst>
                                      </p:cBhvr>
                                      <p:tavLst>
                                        <p:tav tm="0">
                                          <p:val>
                                            <p:strVal val="#ppt_h"/>
                                          </p:val>
                                        </p:tav>
                                        <p:tav tm="100000">
                                          <p:val>
                                            <p:strVal val="#ppt_h"/>
                                          </p:val>
                                        </p:tav>
                                      </p:tavLst>
                                    </p:anim>
                                  </p:childTnLst>
                                </p:cTn>
                              </p:par>
                              <p:par>
                                <p:cTn id="176" presetID="17" presetClass="entr" presetSubtype="10" fill="hold" grpId="0" nodeType="withEffect">
                                  <p:stCondLst>
                                    <p:cond delay="0"/>
                                  </p:stCondLst>
                                  <p:childTnLst>
                                    <p:set>
                                      <p:cBhvr>
                                        <p:cTn id="177" dur="1" fill="hold">
                                          <p:stCondLst>
                                            <p:cond delay="0"/>
                                          </p:stCondLst>
                                        </p:cTn>
                                        <p:tgtEl>
                                          <p:spTgt spid="9"/>
                                        </p:tgtEl>
                                        <p:attrNameLst>
                                          <p:attrName>style.visibility</p:attrName>
                                        </p:attrNameLst>
                                      </p:cBhvr>
                                      <p:to>
                                        <p:strVal val="visible"/>
                                      </p:to>
                                    </p:set>
                                    <p:anim calcmode="lin" valueType="num">
                                      <p:cBhvr>
                                        <p:cTn id="178" dur="500" fill="hold"/>
                                        <p:tgtEl>
                                          <p:spTgt spid="9"/>
                                        </p:tgtEl>
                                        <p:attrNameLst>
                                          <p:attrName>ppt_w</p:attrName>
                                        </p:attrNameLst>
                                      </p:cBhvr>
                                      <p:tavLst>
                                        <p:tav tm="0">
                                          <p:val>
                                            <p:fltVal val="0"/>
                                          </p:val>
                                        </p:tav>
                                        <p:tav tm="100000">
                                          <p:val>
                                            <p:strVal val="#ppt_w"/>
                                          </p:val>
                                        </p:tav>
                                      </p:tavLst>
                                    </p:anim>
                                    <p:anim calcmode="lin" valueType="num">
                                      <p:cBhvr>
                                        <p:cTn id="179" dur="500" fill="hold"/>
                                        <p:tgtEl>
                                          <p:spTgt spid="9"/>
                                        </p:tgtEl>
                                        <p:attrNameLst>
                                          <p:attrName>ppt_h</p:attrName>
                                        </p:attrNameLst>
                                      </p:cBhvr>
                                      <p:tavLst>
                                        <p:tav tm="0">
                                          <p:val>
                                            <p:strVal val="#ppt_h"/>
                                          </p:val>
                                        </p:tav>
                                        <p:tav tm="100000">
                                          <p:val>
                                            <p:strVal val="#ppt_h"/>
                                          </p:val>
                                        </p:tav>
                                      </p:tavLst>
                                    </p:anim>
                                  </p:childTnLst>
                                </p:cTn>
                              </p:par>
                              <p:par>
                                <p:cTn id="180" presetID="17" presetClass="entr" presetSubtype="10" fill="hold" grpId="0" nodeType="withEffect">
                                  <p:stCondLst>
                                    <p:cond delay="0"/>
                                  </p:stCondLst>
                                  <p:childTnLst>
                                    <p:set>
                                      <p:cBhvr>
                                        <p:cTn id="181" dur="1" fill="hold">
                                          <p:stCondLst>
                                            <p:cond delay="0"/>
                                          </p:stCondLst>
                                        </p:cTn>
                                        <p:tgtEl>
                                          <p:spTgt spid="11"/>
                                        </p:tgtEl>
                                        <p:attrNameLst>
                                          <p:attrName>style.visibility</p:attrName>
                                        </p:attrNameLst>
                                      </p:cBhvr>
                                      <p:to>
                                        <p:strVal val="visible"/>
                                      </p:to>
                                    </p:set>
                                    <p:anim calcmode="lin" valueType="num">
                                      <p:cBhvr>
                                        <p:cTn id="182" dur="500" fill="hold"/>
                                        <p:tgtEl>
                                          <p:spTgt spid="11"/>
                                        </p:tgtEl>
                                        <p:attrNameLst>
                                          <p:attrName>ppt_w</p:attrName>
                                        </p:attrNameLst>
                                      </p:cBhvr>
                                      <p:tavLst>
                                        <p:tav tm="0">
                                          <p:val>
                                            <p:fltVal val="0"/>
                                          </p:val>
                                        </p:tav>
                                        <p:tav tm="100000">
                                          <p:val>
                                            <p:strVal val="#ppt_w"/>
                                          </p:val>
                                        </p:tav>
                                      </p:tavLst>
                                    </p:anim>
                                    <p:anim calcmode="lin" valueType="num">
                                      <p:cBhvr>
                                        <p:cTn id="183" dur="500" fill="hold"/>
                                        <p:tgtEl>
                                          <p:spTgt spid="11"/>
                                        </p:tgtEl>
                                        <p:attrNameLst>
                                          <p:attrName>ppt_h</p:attrName>
                                        </p:attrNameLst>
                                      </p:cBhvr>
                                      <p:tavLst>
                                        <p:tav tm="0">
                                          <p:val>
                                            <p:strVal val="#ppt_h"/>
                                          </p:val>
                                        </p:tav>
                                        <p:tav tm="100000">
                                          <p:val>
                                            <p:strVal val="#ppt_h"/>
                                          </p:val>
                                        </p:tav>
                                      </p:tavLst>
                                    </p:anim>
                                  </p:childTnLst>
                                </p:cTn>
                              </p:par>
                              <p:par>
                                <p:cTn id="184" presetID="17" presetClass="entr" presetSubtype="10" fill="hold" grpId="0" nodeType="withEffect">
                                  <p:stCondLst>
                                    <p:cond delay="0"/>
                                  </p:stCondLst>
                                  <p:childTnLst>
                                    <p:set>
                                      <p:cBhvr>
                                        <p:cTn id="185" dur="1" fill="hold">
                                          <p:stCondLst>
                                            <p:cond delay="0"/>
                                          </p:stCondLst>
                                        </p:cTn>
                                        <p:tgtEl>
                                          <p:spTgt spid="13"/>
                                        </p:tgtEl>
                                        <p:attrNameLst>
                                          <p:attrName>style.visibility</p:attrName>
                                        </p:attrNameLst>
                                      </p:cBhvr>
                                      <p:to>
                                        <p:strVal val="visible"/>
                                      </p:to>
                                    </p:set>
                                    <p:anim calcmode="lin" valueType="num">
                                      <p:cBhvr>
                                        <p:cTn id="186" dur="500" fill="hold"/>
                                        <p:tgtEl>
                                          <p:spTgt spid="13"/>
                                        </p:tgtEl>
                                        <p:attrNameLst>
                                          <p:attrName>ppt_w</p:attrName>
                                        </p:attrNameLst>
                                      </p:cBhvr>
                                      <p:tavLst>
                                        <p:tav tm="0">
                                          <p:val>
                                            <p:fltVal val="0"/>
                                          </p:val>
                                        </p:tav>
                                        <p:tav tm="100000">
                                          <p:val>
                                            <p:strVal val="#ppt_w"/>
                                          </p:val>
                                        </p:tav>
                                      </p:tavLst>
                                    </p:anim>
                                    <p:anim calcmode="lin" valueType="num">
                                      <p:cBhvr>
                                        <p:cTn id="187"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88" fill="hold">
                      <p:stCondLst>
                        <p:cond delay="indefinite"/>
                      </p:stCondLst>
                      <p:childTnLst>
                        <p:par>
                          <p:cTn id="189" fill="hold">
                            <p:stCondLst>
                              <p:cond delay="0"/>
                            </p:stCondLst>
                            <p:childTnLst>
                              <p:par>
                                <p:cTn id="190" presetID="27" presetClass="entr" presetSubtype="0" fill="hold" grpId="0" nodeType="clickEffect">
                                  <p:stCondLst>
                                    <p:cond delay="0"/>
                                  </p:stCondLst>
                                  <p:iterate type="lt">
                                    <p:tmPct val="50000"/>
                                  </p:iterate>
                                  <p:childTnLst>
                                    <p:set>
                                      <p:cBhvr>
                                        <p:cTn id="191" dur="1" fill="hold">
                                          <p:stCondLst>
                                            <p:cond delay="0"/>
                                          </p:stCondLst>
                                        </p:cTn>
                                        <p:tgtEl>
                                          <p:spTgt spid="8"/>
                                        </p:tgtEl>
                                        <p:attrNameLst>
                                          <p:attrName>style.visibility</p:attrName>
                                        </p:attrNameLst>
                                      </p:cBhvr>
                                      <p:to>
                                        <p:strVal val="visible"/>
                                      </p:to>
                                    </p:set>
                                    <p:anim calcmode="discrete" valueType="clr">
                                      <p:cBhvr override="childStyle">
                                        <p:cTn id="19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3" dur="80"/>
                                        <p:tgtEl>
                                          <p:spTgt spid="8"/>
                                        </p:tgtEl>
                                        <p:attrNameLst>
                                          <p:attrName>fillcolor</p:attrName>
                                        </p:attrNameLst>
                                      </p:cBhvr>
                                      <p:tavLst>
                                        <p:tav tm="0">
                                          <p:val>
                                            <p:clrVal>
                                              <a:schemeClr val="accent2"/>
                                            </p:clrVal>
                                          </p:val>
                                        </p:tav>
                                        <p:tav tm="50000">
                                          <p:val>
                                            <p:clrVal>
                                              <a:schemeClr val="hlink"/>
                                            </p:clrVal>
                                          </p:val>
                                        </p:tav>
                                      </p:tavLst>
                                    </p:anim>
                                    <p:set>
                                      <p:cBhvr>
                                        <p:cTn id="194" dur="80"/>
                                        <p:tgtEl>
                                          <p:spTgt spid="8"/>
                                        </p:tgtEl>
                                        <p:attrNameLst>
                                          <p:attrName>fill.type</p:attrName>
                                        </p:attrNameLst>
                                      </p:cBhvr>
                                      <p:to>
                                        <p:strVal val="solid"/>
                                      </p:to>
                                    </p:set>
                                  </p:childTnLst>
                                </p:cTn>
                              </p:par>
                            </p:childTnLst>
                          </p:cTn>
                        </p:par>
                      </p:childTnLst>
                    </p:cTn>
                  </p:par>
                  <p:par>
                    <p:cTn id="195" fill="hold">
                      <p:stCondLst>
                        <p:cond delay="indefinite"/>
                      </p:stCondLst>
                      <p:childTnLst>
                        <p:par>
                          <p:cTn id="196" fill="hold">
                            <p:stCondLst>
                              <p:cond delay="0"/>
                            </p:stCondLst>
                            <p:childTnLst>
                              <p:par>
                                <p:cTn id="197" presetID="27" presetClass="entr" presetSubtype="0" fill="hold" grpId="0" nodeType="clickEffect">
                                  <p:stCondLst>
                                    <p:cond delay="0"/>
                                  </p:stCondLst>
                                  <p:iterate type="lt">
                                    <p:tmPct val="50000"/>
                                  </p:iterate>
                                  <p:childTnLst>
                                    <p:set>
                                      <p:cBhvr>
                                        <p:cTn id="198" dur="1" fill="hold">
                                          <p:stCondLst>
                                            <p:cond delay="0"/>
                                          </p:stCondLst>
                                        </p:cTn>
                                        <p:tgtEl>
                                          <p:spTgt spid="10"/>
                                        </p:tgtEl>
                                        <p:attrNameLst>
                                          <p:attrName>style.visibility</p:attrName>
                                        </p:attrNameLst>
                                      </p:cBhvr>
                                      <p:to>
                                        <p:strVal val="visible"/>
                                      </p:to>
                                    </p:set>
                                    <p:anim calcmode="discrete" valueType="clr">
                                      <p:cBhvr override="childStyle">
                                        <p:cTn id="19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00" dur="80"/>
                                        <p:tgtEl>
                                          <p:spTgt spid="10"/>
                                        </p:tgtEl>
                                        <p:attrNameLst>
                                          <p:attrName>fillcolor</p:attrName>
                                        </p:attrNameLst>
                                      </p:cBhvr>
                                      <p:tavLst>
                                        <p:tav tm="0">
                                          <p:val>
                                            <p:clrVal>
                                              <a:schemeClr val="accent2"/>
                                            </p:clrVal>
                                          </p:val>
                                        </p:tav>
                                        <p:tav tm="50000">
                                          <p:val>
                                            <p:clrVal>
                                              <a:schemeClr val="hlink"/>
                                            </p:clrVal>
                                          </p:val>
                                        </p:tav>
                                      </p:tavLst>
                                    </p:anim>
                                    <p:set>
                                      <p:cBhvr>
                                        <p:cTn id="201" dur="80"/>
                                        <p:tgtEl>
                                          <p:spTgt spid="10"/>
                                        </p:tgtEl>
                                        <p:attrNameLst>
                                          <p:attrName>fill.type</p:attrName>
                                        </p:attrNameLst>
                                      </p:cBhvr>
                                      <p:to>
                                        <p:strVal val="solid"/>
                                      </p:to>
                                    </p:set>
                                  </p:childTnLst>
                                </p:cTn>
                              </p:par>
                            </p:childTnLst>
                          </p:cTn>
                        </p:par>
                      </p:childTnLst>
                    </p:cTn>
                  </p:par>
                  <p:par>
                    <p:cTn id="202" fill="hold">
                      <p:stCondLst>
                        <p:cond delay="indefinite"/>
                      </p:stCondLst>
                      <p:childTnLst>
                        <p:par>
                          <p:cTn id="203" fill="hold">
                            <p:stCondLst>
                              <p:cond delay="0"/>
                            </p:stCondLst>
                            <p:childTnLst>
                              <p:par>
                                <p:cTn id="204" presetID="1" presetClass="entr" presetSubtype="0" fill="hold" nodeType="clickEffect">
                                  <p:stCondLst>
                                    <p:cond delay="500"/>
                                  </p:stCondLst>
                                  <p:childTnLst>
                                    <p:set>
                                      <p:cBhvr>
                                        <p:cTn id="205" dur="1" fill="hold">
                                          <p:stCondLst>
                                            <p:cond delay="0"/>
                                          </p:stCondLst>
                                        </p:cTn>
                                        <p:tgtEl>
                                          <p:spTgt spid="5122"/>
                                        </p:tgtEl>
                                        <p:attrNameLst>
                                          <p:attrName>style.visibility</p:attrName>
                                        </p:attrNameLst>
                                      </p:cBhvr>
                                      <p:to>
                                        <p:strVal val="visible"/>
                                      </p:to>
                                    </p:set>
                                  </p:childTnLst>
                                </p:cTn>
                              </p:par>
                            </p:childTnLst>
                          </p:cTn>
                        </p:par>
                      </p:childTnLst>
                    </p:cTn>
                  </p:par>
                  <p:par>
                    <p:cTn id="206" fill="hold">
                      <p:stCondLst>
                        <p:cond delay="indefinite"/>
                      </p:stCondLst>
                      <p:childTnLst>
                        <p:par>
                          <p:cTn id="207" fill="hold">
                            <p:stCondLst>
                              <p:cond delay="0"/>
                            </p:stCondLst>
                            <p:childTnLst>
                              <p:par>
                                <p:cTn id="208" presetID="27" presetClass="entr" presetSubtype="0" fill="hold" grpId="0" nodeType="clickEffect">
                                  <p:stCondLst>
                                    <p:cond delay="0"/>
                                  </p:stCondLst>
                                  <p:iterate type="lt">
                                    <p:tmPct val="50000"/>
                                  </p:iterate>
                                  <p:childTnLst>
                                    <p:set>
                                      <p:cBhvr>
                                        <p:cTn id="209" dur="1" fill="hold">
                                          <p:stCondLst>
                                            <p:cond delay="0"/>
                                          </p:stCondLst>
                                        </p:cTn>
                                        <p:tgtEl>
                                          <p:spTgt spid="12"/>
                                        </p:tgtEl>
                                        <p:attrNameLst>
                                          <p:attrName>style.visibility</p:attrName>
                                        </p:attrNameLst>
                                      </p:cBhvr>
                                      <p:to>
                                        <p:strVal val="visible"/>
                                      </p:to>
                                    </p:set>
                                    <p:anim calcmode="discrete" valueType="clr">
                                      <p:cBhvr override="childStyle">
                                        <p:cTn id="210"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11" dur="80"/>
                                        <p:tgtEl>
                                          <p:spTgt spid="12"/>
                                        </p:tgtEl>
                                        <p:attrNameLst>
                                          <p:attrName>fillcolor</p:attrName>
                                        </p:attrNameLst>
                                      </p:cBhvr>
                                      <p:tavLst>
                                        <p:tav tm="0">
                                          <p:val>
                                            <p:clrVal>
                                              <a:schemeClr val="accent2"/>
                                            </p:clrVal>
                                          </p:val>
                                        </p:tav>
                                        <p:tav tm="50000">
                                          <p:val>
                                            <p:clrVal>
                                              <a:schemeClr val="hlink"/>
                                            </p:clrVal>
                                          </p:val>
                                        </p:tav>
                                      </p:tavLst>
                                    </p:anim>
                                    <p:set>
                                      <p:cBhvr>
                                        <p:cTn id="212" dur="80"/>
                                        <p:tgtEl>
                                          <p:spTgt spid="12"/>
                                        </p:tgtEl>
                                        <p:attrNameLst>
                                          <p:attrName>fill.type</p:attrName>
                                        </p:attrNameLst>
                                      </p:cBhvr>
                                      <p:to>
                                        <p:strVal val="solid"/>
                                      </p:to>
                                    </p:set>
                                  </p:childTnLst>
                                </p:cTn>
                              </p:par>
                              <p:par>
                                <p:cTn id="213" presetID="21" presetClass="exit" presetSubtype="1" fill="hold" nodeType="withEffect">
                                  <p:stCondLst>
                                    <p:cond delay="0"/>
                                  </p:stCondLst>
                                  <p:childTnLst>
                                    <p:animEffect transition="out" filter="wheel(1)">
                                      <p:cBhvr>
                                        <p:cTn id="214" dur="2000"/>
                                        <p:tgtEl>
                                          <p:spTgt spid="5122"/>
                                        </p:tgtEl>
                                      </p:cBhvr>
                                    </p:animEffect>
                                    <p:set>
                                      <p:cBhvr>
                                        <p:cTn id="215" dur="1" fill="hold">
                                          <p:stCondLst>
                                            <p:cond delay="1999"/>
                                          </p:stCondLst>
                                        </p:cTn>
                                        <p:tgtEl>
                                          <p:spTgt spid="5122"/>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16" presetClass="entr" presetSubtype="21" fill="hold" nodeType="clickEffect">
                                  <p:stCondLst>
                                    <p:cond delay="0"/>
                                  </p:stCondLst>
                                  <p:childTnLst>
                                    <p:set>
                                      <p:cBhvr>
                                        <p:cTn id="219" dur="1" fill="hold">
                                          <p:stCondLst>
                                            <p:cond delay="0"/>
                                          </p:stCondLst>
                                        </p:cTn>
                                        <p:tgtEl>
                                          <p:spTgt spid="5124"/>
                                        </p:tgtEl>
                                        <p:attrNameLst>
                                          <p:attrName>style.visibility</p:attrName>
                                        </p:attrNameLst>
                                      </p:cBhvr>
                                      <p:to>
                                        <p:strVal val="visible"/>
                                      </p:to>
                                    </p:set>
                                    <p:animEffect transition="in" filter="barn(inVertical)">
                                      <p:cBhvr>
                                        <p:cTn id="220" dur="500"/>
                                        <p:tgtEl>
                                          <p:spTgt spid="5124"/>
                                        </p:tgtEl>
                                      </p:cBhvr>
                                    </p:animEffect>
                                  </p:childTnLst>
                                </p:cTn>
                              </p:par>
                            </p:childTnLst>
                          </p:cTn>
                        </p:par>
                      </p:childTnLst>
                    </p:cTn>
                  </p:par>
                  <p:par>
                    <p:cTn id="221" fill="hold">
                      <p:stCondLst>
                        <p:cond delay="indefinite"/>
                      </p:stCondLst>
                      <p:childTnLst>
                        <p:par>
                          <p:cTn id="222" fill="hold">
                            <p:stCondLst>
                              <p:cond delay="0"/>
                            </p:stCondLst>
                            <p:childTnLst>
                              <p:par>
                                <p:cTn id="223" presetID="27" presetClass="entr" presetSubtype="0" fill="hold" grpId="0" nodeType="clickEffect">
                                  <p:stCondLst>
                                    <p:cond delay="0"/>
                                  </p:stCondLst>
                                  <p:iterate type="lt">
                                    <p:tmPct val="50000"/>
                                  </p:iterate>
                                  <p:childTnLst>
                                    <p:set>
                                      <p:cBhvr>
                                        <p:cTn id="224" dur="1" fill="hold">
                                          <p:stCondLst>
                                            <p:cond delay="0"/>
                                          </p:stCondLst>
                                        </p:cTn>
                                        <p:tgtEl>
                                          <p:spTgt spid="14"/>
                                        </p:tgtEl>
                                        <p:attrNameLst>
                                          <p:attrName>style.visibility</p:attrName>
                                        </p:attrNameLst>
                                      </p:cBhvr>
                                      <p:to>
                                        <p:strVal val="visible"/>
                                      </p:to>
                                    </p:set>
                                    <p:anim calcmode="discrete" valueType="clr">
                                      <p:cBhvr override="childStyle">
                                        <p:cTn id="225"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26" dur="80"/>
                                        <p:tgtEl>
                                          <p:spTgt spid="14"/>
                                        </p:tgtEl>
                                        <p:attrNameLst>
                                          <p:attrName>fillcolor</p:attrName>
                                        </p:attrNameLst>
                                      </p:cBhvr>
                                      <p:tavLst>
                                        <p:tav tm="0">
                                          <p:val>
                                            <p:clrVal>
                                              <a:schemeClr val="accent2"/>
                                            </p:clrVal>
                                          </p:val>
                                        </p:tav>
                                        <p:tav tm="50000">
                                          <p:val>
                                            <p:clrVal>
                                              <a:schemeClr val="hlink"/>
                                            </p:clrVal>
                                          </p:val>
                                        </p:tav>
                                      </p:tavLst>
                                    </p:anim>
                                    <p:set>
                                      <p:cBhvr>
                                        <p:cTn id="227"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60</a:t>
            </a:fld>
            <a:endParaRPr lang="en-IN" dirty="0"/>
          </a:p>
        </p:txBody>
      </p:sp>
      <p:sp>
        <p:nvSpPr>
          <p:cNvPr id="6" name="Rectangle 3"/>
          <p:cNvSpPr txBox="1">
            <a:spLocks noChangeArrowheads="1"/>
          </p:cNvSpPr>
          <p:nvPr/>
        </p:nvSpPr>
        <p:spPr>
          <a:xfrm>
            <a:off x="0" y="0"/>
            <a:ext cx="12191999" cy="6589486"/>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800" b="1" dirty="0"/>
              <a:t>Since BCDE is a rhombus, the diagonals EC &amp; BD will bisect each other at right angles. Hence </a:t>
            </a:r>
            <a:r>
              <a:rPr lang="en-US" sz="1800" b="1" dirty="0">
                <a:sym typeface="Symbol" pitchFamily="18" charset="2"/>
              </a:rPr>
              <a:t></a:t>
            </a:r>
            <a:r>
              <a:rPr lang="en-US" sz="1800" b="1" dirty="0"/>
              <a:t>ELB = </a:t>
            </a:r>
            <a:r>
              <a:rPr lang="en-US" sz="1800" b="1" dirty="0">
                <a:sym typeface="Symbol" pitchFamily="18" charset="2"/>
              </a:rPr>
              <a:t></a:t>
            </a:r>
            <a:r>
              <a:rPr lang="en-US" sz="1800" b="1" dirty="0"/>
              <a:t>CLB = 90° .</a:t>
            </a:r>
          </a:p>
          <a:p>
            <a:pPr>
              <a:lnSpc>
                <a:spcPct val="80000"/>
              </a:lnSpc>
            </a:pPr>
            <a:r>
              <a:rPr lang="en-US" sz="1800" b="1" dirty="0"/>
              <a:t>Also the </a:t>
            </a:r>
            <a:r>
              <a:rPr lang="en-US" sz="1800" b="1" dirty="0">
                <a:sym typeface="Symbol" pitchFamily="18" charset="2"/>
              </a:rPr>
              <a:t></a:t>
            </a:r>
            <a:r>
              <a:rPr lang="en-US" sz="1800" b="1" dirty="0"/>
              <a:t>AEF will be right angle for all positions of E, as it is angle subtended by a diameter of the circle on the circumference of the circle.</a:t>
            </a:r>
          </a:p>
          <a:p>
            <a:pPr>
              <a:lnSpc>
                <a:spcPct val="80000"/>
              </a:lnSpc>
            </a:pPr>
            <a:r>
              <a:rPr lang="en-US" sz="1800" b="1" dirty="0"/>
              <a:t>In </a:t>
            </a:r>
            <a:r>
              <a:rPr lang="en-US" sz="1800" b="1" dirty="0">
                <a:sym typeface="Symbol" pitchFamily="18" charset="2"/>
              </a:rPr>
              <a:t></a:t>
            </a:r>
            <a:r>
              <a:rPr lang="en-US" sz="1800" b="1" dirty="0"/>
              <a:t>AEB &amp; </a:t>
            </a:r>
            <a:r>
              <a:rPr lang="en-US" sz="1800" b="1" dirty="0">
                <a:sym typeface="Symbol" pitchFamily="18" charset="2"/>
              </a:rPr>
              <a:t></a:t>
            </a:r>
            <a:r>
              <a:rPr lang="en-US" sz="1800" b="1" dirty="0"/>
              <a:t>ADE, AB = AD, BE = ED &amp; AE is common. Therefore these two triangles are similar.</a:t>
            </a:r>
          </a:p>
          <a:p>
            <a:pPr>
              <a:lnSpc>
                <a:spcPct val="80000"/>
              </a:lnSpc>
            </a:pPr>
            <a:r>
              <a:rPr lang="en-US" sz="1800" b="1" dirty="0"/>
              <a:t>Hence </a:t>
            </a:r>
            <a:r>
              <a:rPr lang="en-US" sz="1800" b="1" dirty="0">
                <a:sym typeface="Symbol" pitchFamily="18" charset="2"/>
              </a:rPr>
              <a:t></a:t>
            </a:r>
            <a:r>
              <a:rPr lang="en-US" sz="1800" b="1" dirty="0"/>
              <a:t>EAB = </a:t>
            </a:r>
            <a:r>
              <a:rPr lang="en-US" sz="1800" b="1" dirty="0">
                <a:sym typeface="Symbol" pitchFamily="18" charset="2"/>
              </a:rPr>
              <a:t></a:t>
            </a:r>
            <a:r>
              <a:rPr lang="en-US" sz="1800" b="1" dirty="0"/>
              <a:t>EAD. Therefore point E lies on the bisector of </a:t>
            </a:r>
            <a:r>
              <a:rPr lang="en-US" sz="1800" b="1" dirty="0">
                <a:sym typeface="Symbol" pitchFamily="18" charset="2"/>
              </a:rPr>
              <a:t></a:t>
            </a:r>
            <a:r>
              <a:rPr lang="en-US" sz="1800" b="1" dirty="0"/>
              <a:t>DAB</a:t>
            </a:r>
            <a:r>
              <a:rPr lang="en-US" sz="1800" b="1" i="1" dirty="0"/>
              <a:t>……………………...(1)</a:t>
            </a:r>
            <a:endParaRPr lang="en-US" sz="1800" b="1" dirty="0"/>
          </a:p>
          <a:p>
            <a:pPr>
              <a:lnSpc>
                <a:spcPct val="80000"/>
              </a:lnSpc>
            </a:pPr>
            <a:r>
              <a:rPr lang="en-US" sz="1800" b="1" dirty="0"/>
              <a:t>In </a:t>
            </a:r>
            <a:r>
              <a:rPr lang="en-US" sz="1800" b="1" dirty="0">
                <a:sym typeface="Symbol" pitchFamily="18" charset="2"/>
              </a:rPr>
              <a:t></a:t>
            </a:r>
            <a:r>
              <a:rPr lang="en-US" sz="1800" b="1" dirty="0"/>
              <a:t>ACB &amp; </a:t>
            </a:r>
            <a:r>
              <a:rPr lang="en-US" sz="1800" b="1" dirty="0">
                <a:sym typeface="Symbol" pitchFamily="18" charset="2"/>
              </a:rPr>
              <a:t></a:t>
            </a:r>
            <a:r>
              <a:rPr lang="en-US" sz="1800" b="1" dirty="0"/>
              <a:t>ACD, AB = AD, BC = CD &amp; AC is common. Therefore these two triangles are similar.</a:t>
            </a:r>
          </a:p>
          <a:p>
            <a:pPr>
              <a:lnSpc>
                <a:spcPct val="80000"/>
              </a:lnSpc>
            </a:pPr>
            <a:r>
              <a:rPr lang="en-US" sz="1800" b="1" dirty="0"/>
              <a:t>Hence </a:t>
            </a:r>
            <a:r>
              <a:rPr lang="en-US" sz="1800" b="1" dirty="0">
                <a:sym typeface="Symbol" pitchFamily="18" charset="2"/>
              </a:rPr>
              <a:t></a:t>
            </a:r>
            <a:r>
              <a:rPr lang="en-US" sz="1800" b="1" dirty="0"/>
              <a:t>CAB = </a:t>
            </a:r>
            <a:r>
              <a:rPr lang="en-US" sz="1800" b="1" dirty="0">
                <a:sym typeface="Symbol" pitchFamily="18" charset="2"/>
              </a:rPr>
              <a:t></a:t>
            </a:r>
            <a:r>
              <a:rPr lang="en-US" sz="1800" b="1" dirty="0"/>
              <a:t>CAD. Therefore point C lies on the bisector of </a:t>
            </a:r>
            <a:r>
              <a:rPr lang="en-US" sz="1800" b="1" dirty="0">
                <a:sym typeface="Symbol" pitchFamily="18" charset="2"/>
              </a:rPr>
              <a:t></a:t>
            </a:r>
            <a:r>
              <a:rPr lang="en-US" sz="1800" b="1" dirty="0"/>
              <a:t>DAB</a:t>
            </a:r>
            <a:r>
              <a:rPr lang="en-US" sz="1800" b="1" i="1" dirty="0"/>
              <a:t>………………………(2)</a:t>
            </a:r>
            <a:endParaRPr lang="en-US" sz="1800" b="1" dirty="0"/>
          </a:p>
          <a:p>
            <a:pPr>
              <a:lnSpc>
                <a:spcPct val="80000"/>
              </a:lnSpc>
            </a:pPr>
            <a:r>
              <a:rPr lang="en-US" sz="1800" b="1" dirty="0"/>
              <a:t>From (1) &amp; (2), it is clear that AEC is a straight line.</a:t>
            </a:r>
          </a:p>
          <a:p>
            <a:pPr>
              <a:lnSpc>
                <a:spcPct val="80000"/>
              </a:lnSpc>
            </a:pPr>
            <a:r>
              <a:rPr lang="en-US" sz="1800" b="1" dirty="0"/>
              <a:t>Now in right angled triangle ALB, </a:t>
            </a:r>
          </a:p>
          <a:p>
            <a:pPr>
              <a:lnSpc>
                <a:spcPct val="80000"/>
              </a:lnSpc>
            </a:pPr>
            <a:r>
              <a:rPr lang="en-US" sz="1800" b="1" dirty="0"/>
              <a:t>			……………….. (3)</a:t>
            </a:r>
          </a:p>
          <a:p>
            <a:pPr>
              <a:lnSpc>
                <a:spcPct val="80000"/>
              </a:lnSpc>
            </a:pPr>
            <a:r>
              <a:rPr lang="en-US" sz="1800" b="1" dirty="0"/>
              <a:t>Now in right angled triangle CLB, </a:t>
            </a:r>
          </a:p>
          <a:p>
            <a:pPr>
              <a:lnSpc>
                <a:spcPct val="80000"/>
              </a:lnSpc>
            </a:pPr>
            <a:r>
              <a:rPr lang="en-US" sz="1800" b="1" dirty="0"/>
              <a:t>			…………………….. (4)</a:t>
            </a:r>
          </a:p>
          <a:p>
            <a:pPr>
              <a:lnSpc>
                <a:spcPct val="80000"/>
              </a:lnSpc>
            </a:pPr>
            <a:r>
              <a:rPr lang="en-US" sz="1800" b="1" dirty="0"/>
              <a:t>Subtracting equation (4) from (3), we get</a:t>
            </a:r>
          </a:p>
          <a:p>
            <a:pPr>
              <a:lnSpc>
                <a:spcPct val="80000"/>
              </a:lnSpc>
            </a:pPr>
            <a:endParaRPr lang="en-US" sz="1800" b="1" dirty="0"/>
          </a:p>
          <a:p>
            <a:pPr>
              <a:lnSpc>
                <a:spcPct val="80000"/>
              </a:lnSpc>
            </a:pPr>
            <a:endParaRPr lang="en-US" sz="1800" b="1" dirty="0"/>
          </a:p>
          <a:p>
            <a:pPr>
              <a:lnSpc>
                <a:spcPct val="80000"/>
              </a:lnSpc>
            </a:pPr>
            <a:r>
              <a:rPr lang="en-US" sz="1800" b="1" dirty="0"/>
              <a:t>			</a:t>
            </a:r>
          </a:p>
          <a:p>
            <a:pPr>
              <a:lnSpc>
                <a:spcPct val="80000"/>
              </a:lnSpc>
            </a:pPr>
            <a:r>
              <a:rPr lang="en-US" sz="1800" b="1" dirty="0"/>
              <a:t>But AB &amp; BC are of constant lengths; therefore the product AE</a:t>
            </a:r>
            <a:r>
              <a:rPr lang="en-US" sz="1800" b="1" dirty="0">
                <a:sym typeface="Symbol" pitchFamily="18" charset="2"/>
              </a:rPr>
              <a:t></a:t>
            </a:r>
            <a:r>
              <a:rPr lang="en-US" sz="1800" b="1" dirty="0"/>
              <a:t>AC remains constant.</a:t>
            </a:r>
          </a:p>
          <a:p>
            <a:pPr>
              <a:lnSpc>
                <a:spcPct val="80000"/>
              </a:lnSpc>
            </a:pPr>
            <a:r>
              <a:rPr lang="en-US" sz="1800" b="1" dirty="0"/>
              <a:t>Hence point C traces a straight path perpendicular to the diameter AF produced.</a:t>
            </a:r>
          </a:p>
          <a:p>
            <a:pPr>
              <a:lnSpc>
                <a:spcPct val="80000"/>
              </a:lnSpc>
            </a:pPr>
            <a:r>
              <a:rPr lang="en-US" sz="1800" b="1" dirty="0"/>
              <a:t>Hence point C moves in a straight line perpendicular to AO produced.</a:t>
            </a:r>
          </a:p>
        </p:txBody>
      </p:sp>
      <p:graphicFrame>
        <p:nvGraphicFramePr>
          <p:cNvPr id="7" name="Object 7"/>
          <p:cNvGraphicFramePr>
            <a:graphicFrameLocks noChangeAspect="1"/>
          </p:cNvGraphicFramePr>
          <p:nvPr>
            <p:extLst>
              <p:ext uri="{D42A27DB-BD31-4B8C-83A1-F6EECF244321}">
                <p14:modId xmlns:p14="http://schemas.microsoft.com/office/powerpoint/2010/main" xmlns="" val="2396322009"/>
              </p:ext>
            </p:extLst>
          </p:nvPr>
        </p:nvGraphicFramePr>
        <p:xfrm>
          <a:off x="1164771" y="3033486"/>
          <a:ext cx="1541665" cy="256944"/>
        </p:xfrm>
        <a:graphic>
          <a:graphicData uri="http://schemas.openxmlformats.org/presentationml/2006/ole">
            <p:oleObj spid="_x0000_s33929" name="Equation" r:id="rId3" imgW="27432000" imgH="4572000" progId="Equation.3">
              <p:embed/>
            </p:oleObj>
          </a:graphicData>
        </a:graphic>
      </p:graphicFrame>
      <p:graphicFrame>
        <p:nvGraphicFramePr>
          <p:cNvPr id="8" name="Object 9"/>
          <p:cNvGraphicFramePr>
            <a:graphicFrameLocks noChangeAspect="1"/>
          </p:cNvGraphicFramePr>
          <p:nvPr>
            <p:extLst>
              <p:ext uri="{D42A27DB-BD31-4B8C-83A1-F6EECF244321}">
                <p14:modId xmlns:p14="http://schemas.microsoft.com/office/powerpoint/2010/main" xmlns="" val="1260628926"/>
              </p:ext>
            </p:extLst>
          </p:nvPr>
        </p:nvGraphicFramePr>
        <p:xfrm>
          <a:off x="1092201" y="3708401"/>
          <a:ext cx="1541665" cy="269791"/>
        </p:xfrm>
        <a:graphic>
          <a:graphicData uri="http://schemas.openxmlformats.org/presentationml/2006/ole">
            <p:oleObj spid="_x0000_s33930" name="Equation" r:id="rId4" imgW="27432000" imgH="4876800" progId="Equation.3">
              <p:embed/>
            </p:oleObj>
          </a:graphicData>
        </a:graphic>
      </p:graphicFrame>
      <p:graphicFrame>
        <p:nvGraphicFramePr>
          <p:cNvPr id="9" name="Object 11"/>
          <p:cNvGraphicFramePr>
            <a:graphicFrameLocks noChangeAspect="1"/>
          </p:cNvGraphicFramePr>
          <p:nvPr>
            <p:extLst>
              <p:ext uri="{D42A27DB-BD31-4B8C-83A1-F6EECF244321}">
                <p14:modId xmlns:p14="http://schemas.microsoft.com/office/powerpoint/2010/main" xmlns="" val="3250039233"/>
              </p:ext>
            </p:extLst>
          </p:nvPr>
        </p:nvGraphicFramePr>
        <p:xfrm>
          <a:off x="1077686" y="4288971"/>
          <a:ext cx="1987035" cy="1194790"/>
        </p:xfrm>
        <a:graphic>
          <a:graphicData uri="http://schemas.openxmlformats.org/presentationml/2006/ole">
            <p:oleObj spid="_x0000_s33931" name="Equation" r:id="rId5" imgW="35356800" imgH="21336000" progId="Equation.3">
              <p:embed/>
            </p:oleObj>
          </a:graphicData>
        </a:graphic>
      </p:graphicFrame>
    </p:spTree>
    <p:extLst>
      <p:ext uri="{BB962C8B-B14F-4D97-AF65-F5344CB8AC3E}">
        <p14:creationId xmlns:p14="http://schemas.microsoft.com/office/powerpoint/2010/main" xmlns="" val="9462916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61</a:t>
            </a:fld>
            <a:endParaRPr lang="en-IN"/>
          </a:p>
        </p:txBody>
      </p:sp>
      <p:sp>
        <p:nvSpPr>
          <p:cNvPr id="5" name="Rectangle 2"/>
          <p:cNvSpPr txBox="1">
            <a:spLocks noChangeArrowheads="1"/>
          </p:cNvSpPr>
          <p:nvPr/>
        </p:nvSpPr>
        <p:spPr>
          <a:xfrm>
            <a:off x="304800" y="487362"/>
            <a:ext cx="7772400" cy="731838"/>
          </a:xfrm>
          <a:prstGeom prst="rect">
            <a:avLst/>
          </a:prstGeom>
        </p:spPr>
        <p:txBody>
          <a:bodyP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i="1" dirty="0">
                <a:solidFill>
                  <a:srgbClr val="FF0000"/>
                </a:solidFill>
              </a:rPr>
              <a:t>Robert’s  Straight Line Mechanism</a:t>
            </a:r>
          </a:p>
        </p:txBody>
      </p:sp>
      <p:pic>
        <p:nvPicPr>
          <p:cNvPr id="6" name="Picture 4" descr="Substituting this value"/>
          <p:cNvPicPr>
            <a:picLocks noChangeAspect="1" noChangeArrowheads="1"/>
          </p:cNvPicPr>
          <p:nvPr/>
        </p:nvPicPr>
        <p:blipFill>
          <a:blip r:embed="rId2"/>
          <a:srcRect r="12676" b="4061"/>
          <a:stretch>
            <a:fillRect/>
          </a:stretch>
        </p:blipFill>
        <p:spPr bwMode="auto">
          <a:xfrm>
            <a:off x="304800" y="1066800"/>
            <a:ext cx="5196114" cy="5279922"/>
          </a:xfrm>
          <a:prstGeom prst="rect">
            <a:avLst/>
          </a:prstGeom>
          <a:noFill/>
          <a:ln w="9525">
            <a:noFill/>
            <a:miter lim="800000"/>
            <a:headEnd/>
            <a:tailEnd/>
          </a:ln>
        </p:spPr>
      </p:pic>
      <p:pic>
        <p:nvPicPr>
          <p:cNvPr id="7" name="Picture 2" descr="http://upload.wikimedia.org/wikipedia/commons/d/d5/Roberts_linkage.gif"/>
          <p:cNvPicPr>
            <a:picLocks noChangeAspect="1" noChangeArrowheads="1" noCrop="1"/>
          </p:cNvPicPr>
          <p:nvPr/>
        </p:nvPicPr>
        <p:blipFill>
          <a:blip r:embed="rId3"/>
          <a:srcRect/>
          <a:stretch>
            <a:fillRect/>
          </a:stretch>
        </p:blipFill>
        <p:spPr bwMode="auto">
          <a:xfrm>
            <a:off x="6487886" y="2024061"/>
            <a:ext cx="5152571" cy="3682145"/>
          </a:xfrm>
          <a:prstGeom prst="rect">
            <a:avLst/>
          </a:prstGeom>
          <a:noFill/>
        </p:spPr>
      </p:pic>
    </p:spTree>
    <p:extLst>
      <p:ext uri="{BB962C8B-B14F-4D97-AF65-F5344CB8AC3E}">
        <p14:creationId xmlns:p14="http://schemas.microsoft.com/office/powerpoint/2010/main" xmlns="" val="215617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62</a:t>
            </a:fld>
            <a:endParaRPr lang="en-IN"/>
          </a:p>
        </p:txBody>
      </p:sp>
      <p:sp>
        <p:nvSpPr>
          <p:cNvPr id="5" name="Title 1"/>
          <p:cNvSpPr txBox="1">
            <a:spLocks/>
          </p:cNvSpPr>
          <p:nvPr/>
        </p:nvSpPr>
        <p:spPr>
          <a:xfrm>
            <a:off x="228599" y="274638"/>
            <a:ext cx="11281229" cy="697819"/>
          </a:xfrm>
          <a:prstGeom prst="rect">
            <a:avLst/>
          </a:prstGeom>
        </p:spPr>
        <p:txBody>
          <a:bodyP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INTERMITTENT MOTION MECHANISM</a:t>
            </a:r>
            <a:endParaRPr lang="en-IN" b="1" dirty="0"/>
          </a:p>
        </p:txBody>
      </p:sp>
      <p:sp>
        <p:nvSpPr>
          <p:cNvPr id="6" name="Rectangle 4"/>
          <p:cNvSpPr txBox="1">
            <a:spLocks noChangeArrowheads="1"/>
          </p:cNvSpPr>
          <p:nvPr/>
        </p:nvSpPr>
        <p:spPr>
          <a:xfrm>
            <a:off x="228599" y="958389"/>
            <a:ext cx="7772400" cy="54864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Geneva mechanism</a:t>
            </a:r>
          </a:p>
        </p:txBody>
      </p:sp>
      <p:pic>
        <p:nvPicPr>
          <p:cNvPr id="7" name="Picture 5" descr="Picture 001"/>
          <p:cNvPicPr>
            <a:picLocks noChangeAspect="1" noChangeArrowheads="1"/>
          </p:cNvPicPr>
          <p:nvPr/>
        </p:nvPicPr>
        <p:blipFill>
          <a:blip r:embed="rId2"/>
          <a:srcRect/>
          <a:stretch>
            <a:fillRect/>
          </a:stretch>
        </p:blipFill>
        <p:spPr bwMode="auto">
          <a:xfrm>
            <a:off x="0" y="2059857"/>
            <a:ext cx="4318782" cy="4147268"/>
          </a:xfrm>
          <a:prstGeom prst="rect">
            <a:avLst/>
          </a:prstGeom>
          <a:noFill/>
          <a:ln w="9525">
            <a:noFill/>
            <a:miter lim="800000"/>
            <a:headEnd/>
            <a:tailEnd/>
          </a:ln>
        </p:spPr>
      </p:pic>
      <p:pic>
        <p:nvPicPr>
          <p:cNvPr id="8" name="Picture 6" descr="H:\ani\Geneva_mechanism_6spoke_animation.gif"/>
          <p:cNvPicPr>
            <a:picLocks noChangeAspect="1" noChangeArrowheads="1" noCrop="1"/>
          </p:cNvPicPr>
          <p:nvPr/>
        </p:nvPicPr>
        <p:blipFill>
          <a:blip r:embed="rId3"/>
          <a:srcRect/>
          <a:stretch>
            <a:fillRect/>
          </a:stretch>
        </p:blipFill>
        <p:spPr bwMode="auto">
          <a:xfrm>
            <a:off x="7706913" y="972457"/>
            <a:ext cx="4267200" cy="3200400"/>
          </a:xfrm>
          <a:prstGeom prst="rect">
            <a:avLst/>
          </a:prstGeom>
          <a:noFill/>
          <a:ln w="9525">
            <a:noFill/>
            <a:miter lim="800000"/>
            <a:headEnd/>
            <a:tailEnd/>
          </a:ln>
        </p:spPr>
      </p:pic>
      <p:sp>
        <p:nvSpPr>
          <p:cNvPr id="9" name="TextBox 8"/>
          <p:cNvSpPr txBox="1"/>
          <p:nvPr/>
        </p:nvSpPr>
        <p:spPr>
          <a:xfrm>
            <a:off x="5486400" y="4038600"/>
            <a:ext cx="1681679" cy="923330"/>
          </a:xfrm>
          <a:prstGeom prst="rect">
            <a:avLst/>
          </a:prstGeom>
          <a:noFill/>
        </p:spPr>
        <p:txBody>
          <a:bodyPr wrap="none" rtlCol="0">
            <a:spAutoFit/>
          </a:bodyPr>
          <a:lstStyle/>
          <a:p>
            <a:r>
              <a:rPr lang="en-US" dirty="0"/>
              <a:t>D- Driving Wheel</a:t>
            </a:r>
          </a:p>
          <a:p>
            <a:r>
              <a:rPr lang="en-US" dirty="0"/>
              <a:t>P- Pin</a:t>
            </a:r>
          </a:p>
          <a:p>
            <a:r>
              <a:rPr lang="en-US" dirty="0"/>
              <a:t>F- Follower</a:t>
            </a:r>
          </a:p>
        </p:txBody>
      </p:sp>
      <p:sp>
        <p:nvSpPr>
          <p:cNvPr id="10" name="TextBox 9"/>
          <p:cNvSpPr txBox="1"/>
          <p:nvPr/>
        </p:nvSpPr>
        <p:spPr>
          <a:xfrm>
            <a:off x="4206240" y="5260257"/>
            <a:ext cx="7620324" cy="707886"/>
          </a:xfrm>
          <a:prstGeom prst="rect">
            <a:avLst/>
          </a:prstGeom>
          <a:noFill/>
        </p:spPr>
        <p:txBody>
          <a:bodyPr wrap="square" rtlCol="0">
            <a:spAutoFit/>
          </a:bodyPr>
          <a:lstStyle/>
          <a:p>
            <a:r>
              <a:rPr lang="en-US" sz="2000" dirty="0"/>
              <a:t>Used in preventing overriding of main springs in clocks and watches, feeding of film n projectors and indexing working table on machine tool</a:t>
            </a:r>
            <a:endParaRPr lang="en-IN" sz="2000" dirty="0"/>
          </a:p>
        </p:txBody>
      </p:sp>
      <p:sp>
        <p:nvSpPr>
          <p:cNvPr id="11" name="TextBox 10"/>
          <p:cNvSpPr txBox="1"/>
          <p:nvPr/>
        </p:nvSpPr>
        <p:spPr>
          <a:xfrm>
            <a:off x="10372272" y="4471184"/>
            <a:ext cx="1137556" cy="369332"/>
          </a:xfrm>
          <a:prstGeom prst="rect">
            <a:avLst/>
          </a:prstGeom>
          <a:noFill/>
        </p:spPr>
        <p:txBody>
          <a:bodyPr wrap="none" rtlCol="0">
            <a:spAutoFit/>
          </a:bodyPr>
          <a:lstStyle/>
          <a:p>
            <a:r>
              <a:rPr lang="en-IN" dirty="0">
                <a:hlinkClick r:id="rId4" action="ppaction://hlinkfile"/>
              </a:rPr>
              <a:t>WORKING</a:t>
            </a:r>
            <a:endParaRPr lang="en-IN" dirty="0"/>
          </a:p>
        </p:txBody>
      </p:sp>
    </p:spTree>
    <p:extLst>
      <p:ext uri="{BB962C8B-B14F-4D97-AF65-F5344CB8AC3E}">
        <p14:creationId xmlns:p14="http://schemas.microsoft.com/office/powerpoint/2010/main" xmlns="" val="195541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63</a:t>
            </a:fld>
            <a:endParaRPr lang="en-IN"/>
          </a:p>
        </p:txBody>
      </p:sp>
      <p:sp>
        <p:nvSpPr>
          <p:cNvPr id="5" name="Content Placeholder 2"/>
          <p:cNvSpPr txBox="1">
            <a:spLocks/>
          </p:cNvSpPr>
          <p:nvPr/>
        </p:nvSpPr>
        <p:spPr>
          <a:xfrm>
            <a:off x="380999" y="518160"/>
            <a:ext cx="9353843" cy="494714"/>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t>RATCHET &amp; PAWL MECHANISM</a:t>
            </a:r>
            <a:endParaRPr lang="en-IN" sz="4000" dirty="0"/>
          </a:p>
        </p:txBody>
      </p:sp>
      <p:graphicFrame>
        <p:nvGraphicFramePr>
          <p:cNvPr id="6" name="Object 4"/>
          <p:cNvGraphicFramePr>
            <a:graphicFrameLocks noChangeAspect="1"/>
          </p:cNvGraphicFramePr>
          <p:nvPr/>
        </p:nvGraphicFramePr>
        <p:xfrm>
          <a:off x="457200" y="1524000"/>
          <a:ext cx="6516687" cy="4467225"/>
        </p:xfrm>
        <a:graphic>
          <a:graphicData uri="http://schemas.openxmlformats.org/presentationml/2006/ole">
            <p:oleObj spid="_x0000_s34851" name="Bitmap Image" r:id="rId3" imgW="6516010" imgH="4466667" progId="PBrush">
              <p:embed/>
            </p:oleObj>
          </a:graphicData>
        </a:graphic>
      </p:graphicFrame>
      <p:sp>
        <p:nvSpPr>
          <p:cNvPr id="7" name="TextBox 6"/>
          <p:cNvSpPr txBox="1"/>
          <p:nvPr/>
        </p:nvSpPr>
        <p:spPr>
          <a:xfrm>
            <a:off x="6973887" y="4636477"/>
            <a:ext cx="1552797" cy="1200329"/>
          </a:xfrm>
          <a:prstGeom prst="rect">
            <a:avLst/>
          </a:prstGeom>
          <a:noFill/>
        </p:spPr>
        <p:txBody>
          <a:bodyPr wrap="none" rtlCol="0">
            <a:spAutoFit/>
          </a:bodyPr>
          <a:lstStyle/>
          <a:p>
            <a:r>
              <a:rPr lang="en-US" dirty="0"/>
              <a:t>2-Ratchet wheel</a:t>
            </a:r>
          </a:p>
          <a:p>
            <a:r>
              <a:rPr lang="en-US" dirty="0"/>
              <a:t>3- Pawl</a:t>
            </a:r>
          </a:p>
          <a:p>
            <a:r>
              <a:rPr lang="en-US" dirty="0"/>
              <a:t>4- Lever</a:t>
            </a:r>
          </a:p>
          <a:p>
            <a:r>
              <a:rPr lang="en-US" dirty="0"/>
              <a:t>5- Pawl</a:t>
            </a:r>
            <a:endParaRPr lang="en-IN" dirty="0"/>
          </a:p>
        </p:txBody>
      </p:sp>
      <p:pic>
        <p:nvPicPr>
          <p:cNvPr id="8" name="Picture 7" descr="http://www.technologystudent.com/images7/crnky1.gif"/>
          <p:cNvPicPr>
            <a:picLocks noChangeAspect="1" noChangeArrowheads="1" noCrop="1"/>
          </p:cNvPicPr>
          <p:nvPr/>
        </p:nvPicPr>
        <p:blipFill>
          <a:blip r:embed="rId4"/>
          <a:srcRect/>
          <a:stretch>
            <a:fillRect/>
          </a:stretch>
        </p:blipFill>
        <p:spPr bwMode="auto">
          <a:xfrm>
            <a:off x="7750285" y="683379"/>
            <a:ext cx="3983502" cy="3356471"/>
          </a:xfrm>
          <a:prstGeom prst="rect">
            <a:avLst/>
          </a:prstGeom>
          <a:noFill/>
        </p:spPr>
      </p:pic>
      <p:sp>
        <p:nvSpPr>
          <p:cNvPr id="9" name="TextBox 8"/>
          <p:cNvSpPr txBox="1"/>
          <p:nvPr/>
        </p:nvSpPr>
        <p:spPr>
          <a:xfrm>
            <a:off x="2278965" y="5836808"/>
            <a:ext cx="9454821" cy="461665"/>
          </a:xfrm>
          <a:prstGeom prst="rect">
            <a:avLst/>
          </a:prstGeom>
          <a:noFill/>
        </p:spPr>
        <p:txBody>
          <a:bodyPr wrap="square" rtlCol="0">
            <a:spAutoFit/>
          </a:bodyPr>
          <a:lstStyle/>
          <a:p>
            <a:r>
              <a:rPr lang="en-US" sz="2400" dirty="0"/>
              <a:t>Used in Feed mechanisms, lifting jacks, clocks, watches &amp; counting devices</a:t>
            </a:r>
            <a:endParaRPr lang="en-IN" sz="2400" dirty="0"/>
          </a:p>
        </p:txBody>
      </p:sp>
      <p:pic>
        <p:nvPicPr>
          <p:cNvPr id="10" name="Picture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448550" y="625500"/>
            <a:ext cx="4285236" cy="4043587"/>
          </a:xfrm>
          <a:prstGeom prst="rect">
            <a:avLst/>
          </a:prstGeom>
        </p:spPr>
      </p:pic>
    </p:spTree>
    <p:extLst>
      <p:ext uri="{BB962C8B-B14F-4D97-AF65-F5344CB8AC3E}">
        <p14:creationId xmlns:p14="http://schemas.microsoft.com/office/powerpoint/2010/main" xmlns="" val="116776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64</a:t>
            </a:fld>
            <a:endParaRPr lang="en-IN"/>
          </a:p>
        </p:txBody>
      </p:sp>
      <p:graphicFrame>
        <p:nvGraphicFramePr>
          <p:cNvPr id="5" name="Object 6"/>
          <p:cNvGraphicFramePr>
            <a:graphicFrameLocks noChangeAspect="1"/>
          </p:cNvGraphicFramePr>
          <p:nvPr/>
        </p:nvGraphicFramePr>
        <p:xfrm>
          <a:off x="228600" y="914400"/>
          <a:ext cx="6353175" cy="4275138"/>
        </p:xfrm>
        <a:graphic>
          <a:graphicData uri="http://schemas.openxmlformats.org/presentationml/2006/ole">
            <p:oleObj spid="_x0000_s35872" name="Bitmap Image" r:id="rId3" imgW="4019048" imgH="2704762" progId="PBrush">
              <p:embed/>
            </p:oleObj>
          </a:graphicData>
        </a:graphic>
      </p:graphicFrame>
      <p:sp>
        <p:nvSpPr>
          <p:cNvPr id="6" name="Rectangle 7"/>
          <p:cNvSpPr txBox="1">
            <a:spLocks noChangeArrowheads="1"/>
          </p:cNvSpPr>
          <p:nvPr/>
        </p:nvSpPr>
        <p:spPr>
          <a:xfrm>
            <a:off x="0" y="0"/>
            <a:ext cx="7772400" cy="762000"/>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a:t>Toggle Mechanism</a:t>
            </a:r>
            <a:endParaRPr lang="en-US" dirty="0"/>
          </a:p>
        </p:txBody>
      </p:sp>
      <p:sp>
        <p:nvSpPr>
          <p:cNvPr id="8" name="TextBox 7"/>
          <p:cNvSpPr txBox="1"/>
          <p:nvPr/>
        </p:nvSpPr>
        <p:spPr>
          <a:xfrm>
            <a:off x="228599" y="5791201"/>
            <a:ext cx="11420475" cy="461665"/>
          </a:xfrm>
          <a:prstGeom prst="rect">
            <a:avLst/>
          </a:prstGeom>
          <a:noFill/>
        </p:spPr>
        <p:txBody>
          <a:bodyPr wrap="square" rtlCol="0">
            <a:spAutoFit/>
          </a:bodyPr>
          <a:lstStyle/>
          <a:p>
            <a:r>
              <a:rPr lang="en-IN" sz="2400" dirty="0"/>
              <a:t>Used in toggle clamps, riveting machines, punch presses, stone crushers, etc.</a:t>
            </a:r>
          </a:p>
        </p:txBody>
      </p:sp>
      <p:sp>
        <p:nvSpPr>
          <p:cNvPr id="9" name="TextBox 8"/>
          <p:cNvSpPr txBox="1"/>
          <p:nvPr/>
        </p:nvSpPr>
        <p:spPr>
          <a:xfrm>
            <a:off x="8844644" y="2867303"/>
            <a:ext cx="1137556" cy="369332"/>
          </a:xfrm>
          <a:prstGeom prst="rect">
            <a:avLst/>
          </a:prstGeom>
          <a:noFill/>
        </p:spPr>
        <p:txBody>
          <a:bodyPr wrap="none" rtlCol="0">
            <a:spAutoFit/>
          </a:bodyPr>
          <a:lstStyle/>
          <a:p>
            <a:r>
              <a:rPr lang="en-IN" dirty="0">
                <a:hlinkClick r:id="rId4" action="ppaction://hlinkfile"/>
              </a:rPr>
              <a:t>WORKING</a:t>
            </a:r>
            <a:endParaRPr lang="en-IN" dirty="0"/>
          </a:p>
        </p:txBody>
      </p:sp>
    </p:spTree>
    <p:extLst>
      <p:ext uri="{BB962C8B-B14F-4D97-AF65-F5344CB8AC3E}">
        <p14:creationId xmlns:p14="http://schemas.microsoft.com/office/powerpoint/2010/main" xmlns="" val="29873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65</a:t>
            </a:fld>
            <a:endParaRPr lang="en-IN"/>
          </a:p>
        </p:txBody>
      </p:sp>
      <p:sp>
        <p:nvSpPr>
          <p:cNvPr id="5" name="Rectangle 4"/>
          <p:cNvSpPr txBox="1">
            <a:spLocks noChangeArrowheads="1"/>
          </p:cNvSpPr>
          <p:nvPr/>
        </p:nvSpPr>
        <p:spPr>
          <a:xfrm>
            <a:off x="152400" y="342901"/>
            <a:ext cx="7772400" cy="838200"/>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PANTOGRAPH</a:t>
            </a:r>
          </a:p>
        </p:txBody>
      </p:sp>
      <p:graphicFrame>
        <p:nvGraphicFramePr>
          <p:cNvPr id="6" name="Object 5"/>
          <p:cNvGraphicFramePr>
            <a:graphicFrameLocks noChangeAspect="1"/>
          </p:cNvGraphicFramePr>
          <p:nvPr>
            <p:extLst>
              <p:ext uri="{D42A27DB-BD31-4B8C-83A1-F6EECF244321}">
                <p14:modId xmlns:p14="http://schemas.microsoft.com/office/powerpoint/2010/main" xmlns="" val="1329060890"/>
              </p:ext>
            </p:extLst>
          </p:nvPr>
        </p:nvGraphicFramePr>
        <p:xfrm>
          <a:off x="379829" y="762001"/>
          <a:ext cx="5303520" cy="5409326"/>
        </p:xfrm>
        <a:graphic>
          <a:graphicData uri="http://schemas.openxmlformats.org/presentationml/2006/ole">
            <p:oleObj spid="_x0000_s36887" name="Solid Edge Draft Document" r:id="rId4" imgW="11963400" imgH="12201525" progId="">
              <p:embed/>
            </p:oleObj>
          </a:graphicData>
        </a:graphic>
      </p:graphicFrame>
      <p:sp>
        <p:nvSpPr>
          <p:cNvPr id="7" name="TextBox 6"/>
          <p:cNvSpPr txBox="1"/>
          <p:nvPr/>
        </p:nvSpPr>
        <p:spPr>
          <a:xfrm>
            <a:off x="9411286" y="1927274"/>
            <a:ext cx="1137556" cy="369332"/>
          </a:xfrm>
          <a:prstGeom prst="rect">
            <a:avLst/>
          </a:prstGeom>
          <a:noFill/>
        </p:spPr>
        <p:txBody>
          <a:bodyPr wrap="none" rtlCol="0">
            <a:spAutoFit/>
          </a:bodyPr>
          <a:lstStyle/>
          <a:p>
            <a:r>
              <a:rPr lang="en-IN" dirty="0">
                <a:hlinkClick r:id="rId5" action="ppaction://hlinkfile"/>
              </a:rPr>
              <a:t>WORKING</a:t>
            </a:r>
            <a:endParaRPr lang="en-IN" dirty="0"/>
          </a:p>
        </p:txBody>
      </p:sp>
      <p:pic>
        <p:nvPicPr>
          <p:cNvPr id="8" name="Picture 2" descr="C:\Users\PKB\Desktop\172.jpg"/>
          <p:cNvPicPr>
            <a:picLocks noChangeAspect="1" noChangeArrowheads="1"/>
          </p:cNvPicPr>
          <p:nvPr/>
        </p:nvPicPr>
        <p:blipFill>
          <a:blip r:embed="rId6"/>
          <a:srcRect/>
          <a:stretch>
            <a:fillRect/>
          </a:stretch>
        </p:blipFill>
        <p:spPr bwMode="auto">
          <a:xfrm>
            <a:off x="5657558" y="2992842"/>
            <a:ext cx="3268130" cy="3268130"/>
          </a:xfrm>
          <a:prstGeom prst="rect">
            <a:avLst/>
          </a:prstGeom>
          <a:noFill/>
        </p:spPr>
      </p:pic>
      <p:pic>
        <p:nvPicPr>
          <p:cNvPr id="9" name="Picture 3" descr="C:\Users\PKB\Desktop\Kuhlmann_GM_03_Pantograph.jpg"/>
          <p:cNvPicPr>
            <a:picLocks noChangeAspect="1" noChangeArrowheads="1"/>
          </p:cNvPicPr>
          <p:nvPr/>
        </p:nvPicPr>
        <p:blipFill>
          <a:blip r:embed="rId7"/>
          <a:srcRect/>
          <a:stretch>
            <a:fillRect/>
          </a:stretch>
        </p:blipFill>
        <p:spPr bwMode="auto">
          <a:xfrm>
            <a:off x="8936930" y="2992842"/>
            <a:ext cx="3136573" cy="3270997"/>
          </a:xfrm>
          <a:prstGeom prst="rect">
            <a:avLst/>
          </a:prstGeom>
          <a:noFill/>
        </p:spPr>
      </p:pic>
    </p:spTree>
    <p:extLst>
      <p:ext uri="{BB962C8B-B14F-4D97-AF65-F5344CB8AC3E}">
        <p14:creationId xmlns:p14="http://schemas.microsoft.com/office/powerpoint/2010/main" xmlns="" val="414128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66</a:t>
            </a:fld>
            <a:endParaRPr lang="en-IN"/>
          </a:p>
        </p:txBody>
      </p:sp>
      <p:sp>
        <p:nvSpPr>
          <p:cNvPr id="5" name="Title 1"/>
          <p:cNvSpPr txBox="1">
            <a:spLocks/>
          </p:cNvSpPr>
          <p:nvPr/>
        </p:nvSpPr>
        <p:spPr>
          <a:xfrm>
            <a:off x="152400" y="239151"/>
            <a:ext cx="7772400" cy="655638"/>
          </a:xfrm>
          <a:prstGeom prst="rect">
            <a:avLst/>
          </a:prstGeom>
        </p:spPr>
        <p:txBody>
          <a:bodyPr>
            <a:normAutofit fontScale="97500" lnSpcReduction="1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Uses of Pantograph</a:t>
            </a:r>
            <a:endParaRPr lang="en-IN" dirty="0"/>
          </a:p>
        </p:txBody>
      </p:sp>
      <p:sp>
        <p:nvSpPr>
          <p:cNvPr id="6" name="Content Placeholder 5"/>
          <p:cNvSpPr txBox="1">
            <a:spLocks/>
          </p:cNvSpPr>
          <p:nvPr/>
        </p:nvSpPr>
        <p:spPr>
          <a:xfrm>
            <a:off x="1227406" y="1200443"/>
            <a:ext cx="8458200" cy="18288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Pantograph is used as geometrical instrument</a:t>
            </a:r>
          </a:p>
          <a:p>
            <a:r>
              <a:rPr lang="en-US" dirty="0"/>
              <a:t>Pantograph is used to guide the cutting tools</a:t>
            </a:r>
          </a:p>
          <a:p>
            <a:r>
              <a:rPr lang="en-US" dirty="0"/>
              <a:t>Used as an indicator rig to reproduce the displacement of cross head of reciprocating engine</a:t>
            </a:r>
            <a:endParaRPr lang="en-IN" dirty="0"/>
          </a:p>
        </p:txBody>
      </p:sp>
    </p:spTree>
    <p:extLst>
      <p:ext uri="{BB962C8B-B14F-4D97-AF65-F5344CB8AC3E}">
        <p14:creationId xmlns:p14="http://schemas.microsoft.com/office/powerpoint/2010/main" xmlns="" val="15031497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67</a:t>
            </a:fld>
            <a:endParaRPr lang="en-IN"/>
          </a:p>
        </p:txBody>
      </p:sp>
      <p:pic>
        <p:nvPicPr>
          <p:cNvPr id="5" name="Picture 4" descr="3"/>
          <p:cNvPicPr>
            <a:picLocks noChangeAspect="1" noChangeArrowheads="1"/>
          </p:cNvPicPr>
          <p:nvPr/>
        </p:nvPicPr>
        <p:blipFill>
          <a:blip r:embed="rId3"/>
          <a:srcRect/>
          <a:stretch>
            <a:fillRect/>
          </a:stretch>
        </p:blipFill>
        <p:spPr bwMode="auto">
          <a:xfrm>
            <a:off x="6172200" y="647700"/>
            <a:ext cx="5486400" cy="3390900"/>
          </a:xfrm>
          <a:prstGeom prst="rect">
            <a:avLst/>
          </a:prstGeom>
          <a:noFill/>
        </p:spPr>
      </p:pic>
      <p:sp>
        <p:nvSpPr>
          <p:cNvPr id="6" name="Rectangle 6"/>
          <p:cNvSpPr txBox="1">
            <a:spLocks noChangeArrowheads="1"/>
          </p:cNvSpPr>
          <p:nvPr/>
        </p:nvSpPr>
        <p:spPr>
          <a:xfrm>
            <a:off x="0" y="0"/>
            <a:ext cx="8839200" cy="762000"/>
          </a:xfrm>
          <a:prstGeom prst="rect">
            <a:avLst/>
          </a:prstGeom>
        </p:spPr>
        <p:txBody>
          <a:bodyP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Condition for correct steering in motor cars</a:t>
            </a:r>
            <a:endParaRPr lang="en-US" sz="4000" dirty="0"/>
          </a:p>
        </p:txBody>
      </p:sp>
      <p:sp>
        <p:nvSpPr>
          <p:cNvPr id="7" name="Text Box 8"/>
          <p:cNvSpPr txBox="1">
            <a:spLocks noChangeArrowheads="1"/>
          </p:cNvSpPr>
          <p:nvPr/>
        </p:nvSpPr>
        <p:spPr bwMode="auto">
          <a:xfrm>
            <a:off x="228601" y="397681"/>
            <a:ext cx="5943600" cy="5078313"/>
          </a:xfrm>
          <a:prstGeom prst="rect">
            <a:avLst/>
          </a:prstGeom>
          <a:noFill/>
          <a:ln w="9525">
            <a:noFill/>
            <a:miter lim="800000"/>
            <a:headEnd/>
            <a:tailEnd/>
          </a:ln>
          <a:effectLst/>
        </p:spPr>
        <p:txBody>
          <a:bodyPr wrap="square">
            <a:spAutoFit/>
          </a:bodyPr>
          <a:lstStyle/>
          <a:p>
            <a:pPr>
              <a:lnSpc>
                <a:spcPct val="150000"/>
              </a:lnSpc>
            </a:pPr>
            <a:r>
              <a:rPr lang="en-US" sz="2400" dirty="0"/>
              <a:t>AC = EF = EG – FG……(1)</a:t>
            </a:r>
          </a:p>
          <a:p>
            <a:pPr>
              <a:lnSpc>
                <a:spcPct val="150000"/>
              </a:lnSpc>
            </a:pPr>
            <a:r>
              <a:rPr lang="en-US" sz="2400" dirty="0">
                <a:sym typeface="Symbol" pitchFamily="18" charset="2"/>
              </a:rPr>
              <a:t>In </a:t>
            </a:r>
            <a:r>
              <a:rPr lang="el-GR" sz="2400" dirty="0">
                <a:sym typeface="Symbol" pitchFamily="18" charset="2"/>
              </a:rPr>
              <a:t>Δ </a:t>
            </a:r>
            <a:r>
              <a:rPr lang="en-US" sz="2400" dirty="0">
                <a:sym typeface="Symbol" pitchFamily="18" charset="2"/>
              </a:rPr>
              <a:t>CFG, </a:t>
            </a:r>
            <a:r>
              <a:rPr lang="en-US" sz="2400" dirty="0"/>
              <a:t>tan</a:t>
            </a:r>
            <a:r>
              <a:rPr lang="en-US" sz="2400" dirty="0">
                <a:sym typeface="Symbol" pitchFamily="18" charset="2"/>
              </a:rPr>
              <a:t> = CF/FG</a:t>
            </a:r>
          </a:p>
          <a:p>
            <a:pPr>
              <a:lnSpc>
                <a:spcPct val="150000"/>
              </a:lnSpc>
            </a:pPr>
            <a:r>
              <a:rPr lang="en-US" sz="2400" dirty="0">
                <a:sym typeface="Symbol" pitchFamily="18" charset="2"/>
              </a:rPr>
              <a:t>FG = CF/ </a:t>
            </a:r>
            <a:r>
              <a:rPr lang="en-US" sz="2400" dirty="0"/>
              <a:t>tan</a:t>
            </a:r>
            <a:r>
              <a:rPr lang="en-US" sz="2400" dirty="0">
                <a:sym typeface="Symbol" pitchFamily="18" charset="2"/>
              </a:rPr>
              <a:t> = CF </a:t>
            </a:r>
            <a:r>
              <a:rPr lang="en-US" sz="2400" dirty="0"/>
              <a:t>cot</a:t>
            </a:r>
            <a:r>
              <a:rPr lang="en-US" sz="2400" dirty="0">
                <a:sym typeface="Symbol" pitchFamily="18" charset="2"/>
              </a:rPr>
              <a:t>….(2)</a:t>
            </a:r>
          </a:p>
          <a:p>
            <a:pPr>
              <a:lnSpc>
                <a:spcPct val="150000"/>
              </a:lnSpc>
            </a:pPr>
            <a:r>
              <a:rPr lang="en-US" sz="2400" dirty="0"/>
              <a:t>In </a:t>
            </a:r>
            <a:r>
              <a:rPr lang="el-GR" sz="2400" dirty="0"/>
              <a:t>Δ </a:t>
            </a:r>
            <a:r>
              <a:rPr lang="en-US" sz="2400" dirty="0"/>
              <a:t>AEG, tan</a:t>
            </a:r>
            <a:r>
              <a:rPr lang="en-US" sz="2400" dirty="0">
                <a:sym typeface="Symbol" pitchFamily="18" charset="2"/>
              </a:rPr>
              <a:t> = AE/EG</a:t>
            </a:r>
          </a:p>
          <a:p>
            <a:pPr>
              <a:lnSpc>
                <a:spcPct val="150000"/>
              </a:lnSpc>
            </a:pPr>
            <a:r>
              <a:rPr lang="en-US" sz="2400" dirty="0">
                <a:sym typeface="Symbol" pitchFamily="18" charset="2"/>
              </a:rPr>
              <a:t>EG = AE/ </a:t>
            </a:r>
            <a:r>
              <a:rPr lang="en-US" sz="2400" dirty="0"/>
              <a:t>tan</a:t>
            </a:r>
            <a:r>
              <a:rPr lang="en-US" sz="2400" dirty="0">
                <a:sym typeface="Symbol" pitchFamily="18" charset="2"/>
              </a:rPr>
              <a:t> = </a:t>
            </a:r>
            <a:r>
              <a:rPr lang="en-US" sz="2400" dirty="0" err="1">
                <a:sym typeface="Symbol" pitchFamily="18" charset="2"/>
              </a:rPr>
              <a:t>AE</a:t>
            </a:r>
            <a:r>
              <a:rPr lang="en-US" sz="2400" dirty="0" err="1"/>
              <a:t>cot</a:t>
            </a:r>
            <a:r>
              <a:rPr lang="en-US" sz="2400" dirty="0">
                <a:sym typeface="Symbol" pitchFamily="18" charset="2"/>
              </a:rPr>
              <a:t>….(3)</a:t>
            </a:r>
          </a:p>
          <a:p>
            <a:pPr>
              <a:lnSpc>
                <a:spcPct val="150000"/>
              </a:lnSpc>
            </a:pPr>
            <a:r>
              <a:rPr lang="en-US" sz="2400" dirty="0">
                <a:sym typeface="Symbol" pitchFamily="18" charset="2"/>
              </a:rPr>
              <a:t>Substituting (2) &amp; (3) in (1), we get</a:t>
            </a:r>
          </a:p>
          <a:p>
            <a:pPr>
              <a:lnSpc>
                <a:spcPct val="150000"/>
              </a:lnSpc>
            </a:pPr>
            <a:r>
              <a:rPr lang="en-US" sz="2400" dirty="0"/>
              <a:t>AC = </a:t>
            </a:r>
            <a:r>
              <a:rPr lang="en-US" sz="2400" dirty="0">
                <a:sym typeface="Symbol" pitchFamily="18" charset="2"/>
              </a:rPr>
              <a:t>AE </a:t>
            </a:r>
            <a:r>
              <a:rPr lang="en-US" sz="2400" dirty="0"/>
              <a:t>cot</a:t>
            </a:r>
            <a:r>
              <a:rPr lang="en-US" sz="2400" dirty="0">
                <a:sym typeface="Symbol" pitchFamily="18" charset="2"/>
              </a:rPr>
              <a:t> - CF </a:t>
            </a:r>
            <a:r>
              <a:rPr lang="en-US" sz="2400" dirty="0"/>
              <a:t>cot</a:t>
            </a:r>
            <a:r>
              <a:rPr lang="en-US" sz="2400" dirty="0">
                <a:sym typeface="Symbol" pitchFamily="18" charset="2"/>
              </a:rPr>
              <a:t> </a:t>
            </a:r>
          </a:p>
          <a:p>
            <a:pPr>
              <a:lnSpc>
                <a:spcPct val="150000"/>
              </a:lnSpc>
            </a:pPr>
            <a:r>
              <a:rPr lang="en-US" sz="2400" dirty="0"/>
              <a:t>      = </a:t>
            </a:r>
            <a:r>
              <a:rPr lang="en-US" sz="2400" dirty="0">
                <a:sym typeface="Symbol" pitchFamily="18" charset="2"/>
              </a:rPr>
              <a:t>AE (</a:t>
            </a:r>
            <a:r>
              <a:rPr lang="en-US" sz="2400" dirty="0"/>
              <a:t>cot</a:t>
            </a:r>
            <a:r>
              <a:rPr lang="en-US" sz="2400" dirty="0">
                <a:sym typeface="Symbol" pitchFamily="18" charset="2"/>
              </a:rPr>
              <a:t> - </a:t>
            </a:r>
            <a:r>
              <a:rPr lang="en-US" sz="2400" dirty="0"/>
              <a:t>cot</a:t>
            </a:r>
            <a:r>
              <a:rPr lang="en-US" sz="2400" dirty="0">
                <a:sym typeface="Symbol" pitchFamily="18" charset="2"/>
              </a:rPr>
              <a:t>)</a:t>
            </a:r>
          </a:p>
          <a:p>
            <a:pPr>
              <a:lnSpc>
                <a:spcPct val="150000"/>
              </a:lnSpc>
            </a:pPr>
            <a:r>
              <a:rPr lang="en-US" sz="2400" dirty="0"/>
              <a:t>cot</a:t>
            </a:r>
            <a:r>
              <a:rPr lang="en-US" sz="2400" dirty="0">
                <a:sym typeface="Symbol" pitchFamily="18" charset="2"/>
              </a:rPr>
              <a:t> - </a:t>
            </a:r>
            <a:r>
              <a:rPr lang="en-US" sz="2400" dirty="0"/>
              <a:t>cot</a:t>
            </a:r>
            <a:r>
              <a:rPr lang="en-US" sz="2400" dirty="0">
                <a:sym typeface="Symbol" pitchFamily="18" charset="2"/>
              </a:rPr>
              <a:t> = AC/AE = </a:t>
            </a:r>
            <a:r>
              <a:rPr lang="en-US" sz="2400" dirty="0" err="1">
                <a:sym typeface="Symbol" pitchFamily="18" charset="2"/>
              </a:rPr>
              <a:t>a/w</a:t>
            </a:r>
            <a:endParaRPr lang="en-US" dirty="0">
              <a:sym typeface="Symbol" pitchFamily="18" charset="2"/>
            </a:endParaRPr>
          </a:p>
        </p:txBody>
      </p:sp>
      <p:sp>
        <p:nvSpPr>
          <p:cNvPr id="8" name="Text Box 9"/>
          <p:cNvSpPr txBox="1">
            <a:spLocks noChangeArrowheads="1"/>
          </p:cNvSpPr>
          <p:nvPr/>
        </p:nvSpPr>
        <p:spPr bwMode="auto">
          <a:xfrm>
            <a:off x="355212" y="5458177"/>
            <a:ext cx="6045590" cy="830997"/>
          </a:xfrm>
          <a:prstGeom prst="rect">
            <a:avLst/>
          </a:prstGeom>
          <a:solidFill>
            <a:srgbClr val="FFFF00"/>
          </a:solidFill>
          <a:ln w="9525">
            <a:solidFill>
              <a:schemeClr val="tx1"/>
            </a:solidFill>
            <a:miter lim="800000"/>
            <a:headEnd/>
            <a:tailEnd/>
          </a:ln>
          <a:effectLst/>
        </p:spPr>
        <p:txBody>
          <a:bodyPr wrap="square">
            <a:spAutoFit/>
          </a:bodyPr>
          <a:lstStyle/>
          <a:p>
            <a:r>
              <a:rPr lang="en-US" sz="2400" b="1" dirty="0"/>
              <a:t>cot</a:t>
            </a:r>
            <a:r>
              <a:rPr lang="en-US" sz="2400" b="1" dirty="0">
                <a:sym typeface="Symbol" pitchFamily="18" charset="2"/>
              </a:rPr>
              <a:t> - </a:t>
            </a:r>
            <a:r>
              <a:rPr lang="en-US" sz="2400" b="1" dirty="0"/>
              <a:t>cot</a:t>
            </a:r>
            <a:r>
              <a:rPr lang="en-US" sz="2400" b="1" dirty="0">
                <a:sym typeface="Symbol" pitchFamily="18" charset="2"/>
              </a:rPr>
              <a:t> = AC/AE = </a:t>
            </a:r>
            <a:r>
              <a:rPr lang="en-US" sz="2400" b="1" dirty="0" err="1">
                <a:sym typeface="Symbol" pitchFamily="18" charset="2"/>
              </a:rPr>
              <a:t>a/w</a:t>
            </a:r>
            <a:endParaRPr lang="en-US" sz="2400" b="1" dirty="0">
              <a:sym typeface="Symbol" pitchFamily="18" charset="2"/>
            </a:endParaRPr>
          </a:p>
          <a:p>
            <a:r>
              <a:rPr lang="en-US" sz="2400" b="1" dirty="0"/>
              <a:t>Condition for correct steering</a:t>
            </a:r>
          </a:p>
        </p:txBody>
      </p:sp>
      <p:pic>
        <p:nvPicPr>
          <p:cNvPr id="9" name="Picture 11" descr="steering-turning"/>
          <p:cNvPicPr>
            <a:picLocks noChangeAspect="1" noChangeArrowheads="1"/>
          </p:cNvPicPr>
          <p:nvPr/>
        </p:nvPicPr>
        <p:blipFill>
          <a:blip r:embed="rId4"/>
          <a:srcRect/>
          <a:stretch>
            <a:fillRect/>
          </a:stretch>
        </p:blipFill>
        <p:spPr>
          <a:xfrm>
            <a:off x="7800535" y="3910708"/>
            <a:ext cx="3429000" cy="2573537"/>
          </a:xfrm>
          <a:prstGeom prst="rect">
            <a:avLst/>
          </a:prstGeom>
        </p:spPr>
      </p:pic>
    </p:spTree>
    <p:extLst>
      <p:ext uri="{BB962C8B-B14F-4D97-AF65-F5344CB8AC3E}">
        <p14:creationId xmlns:p14="http://schemas.microsoft.com/office/powerpoint/2010/main" xmlns="" val="71021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linds(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linds(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linds(horizontal)">
                                      <p:cBhvr>
                                        <p:cTn id="32" dur="500"/>
                                        <p:tgtEl>
                                          <p:spTgt spid="7">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blinds(horizontal)">
                                      <p:cBhvr>
                                        <p:cTn id="35" dur="500"/>
                                        <p:tgtEl>
                                          <p:spTgt spid="7">
                                            <p:txEl>
                                              <p:pRg st="6" end="6"/>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animEffect transition="in" filter="blinds(horizontal)">
                                      <p:cBhvr>
                                        <p:cTn id="38" dur="500"/>
                                        <p:tgtEl>
                                          <p:spTgt spid="7">
                                            <p:txEl>
                                              <p:pRg st="7" end="7"/>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animEffect transition="in" filter="blinds(horizontal)">
                                      <p:cBhvr>
                                        <p:cTn id="41" dur="500"/>
                                        <p:tgtEl>
                                          <p:spTgt spid="7">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linds(horizont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linds(horizontal)">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68</a:t>
            </a:fld>
            <a:endParaRPr lang="en-IN"/>
          </a:p>
        </p:txBody>
      </p:sp>
      <p:graphicFrame>
        <p:nvGraphicFramePr>
          <p:cNvPr id="5" name="Object 5"/>
          <p:cNvGraphicFramePr>
            <a:graphicFrameLocks noChangeAspect="1"/>
          </p:cNvGraphicFramePr>
          <p:nvPr>
            <p:extLst>
              <p:ext uri="{D42A27DB-BD31-4B8C-83A1-F6EECF244321}">
                <p14:modId xmlns:p14="http://schemas.microsoft.com/office/powerpoint/2010/main" xmlns="" val="925131542"/>
              </p:ext>
            </p:extLst>
          </p:nvPr>
        </p:nvGraphicFramePr>
        <p:xfrm>
          <a:off x="1840522" y="731838"/>
          <a:ext cx="8510955" cy="4822874"/>
        </p:xfrm>
        <a:graphic>
          <a:graphicData uri="http://schemas.openxmlformats.org/presentationml/2006/ole">
            <p:oleObj spid="_x0000_s37902" name="Bitmap Image" r:id="rId4" imgW="4963218" imgH="2228571" progId="PBrush">
              <p:embed/>
            </p:oleObj>
          </a:graphicData>
        </a:graphic>
      </p:graphicFrame>
      <p:sp>
        <p:nvSpPr>
          <p:cNvPr id="6" name="Rectangle 6"/>
          <p:cNvSpPr txBox="1">
            <a:spLocks noChangeArrowheads="1"/>
          </p:cNvSpPr>
          <p:nvPr/>
        </p:nvSpPr>
        <p:spPr>
          <a:xfrm>
            <a:off x="381000" y="152400"/>
            <a:ext cx="7772400" cy="579438"/>
          </a:xfrm>
          <a:prstGeom prst="rect">
            <a:avLst/>
          </a:prstGeom>
        </p:spPr>
        <p:txBody>
          <a:bodyPr>
            <a:normAutofit fontScale="90000" lnSpcReduction="1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Ackermann steering gear mechanism</a:t>
            </a:r>
            <a:endParaRPr lang="en-US" sz="4000" dirty="0"/>
          </a:p>
        </p:txBody>
      </p:sp>
    </p:spTree>
    <p:extLst>
      <p:ext uri="{BB962C8B-B14F-4D97-AF65-F5344CB8AC3E}">
        <p14:creationId xmlns:p14="http://schemas.microsoft.com/office/powerpoint/2010/main" xmlns="" val="1585114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Date Placeholder 2"/>
          <p:cNvSpPr>
            <a:spLocks noGrp="1"/>
          </p:cNvSpPr>
          <p:nvPr>
            <p:ph type="dt" sz="half" idx="10"/>
          </p:nvPr>
        </p:nvSpPr>
        <p:spPr/>
        <p:txBody>
          <a:bodyPr/>
          <a:lstStyle/>
          <a:p>
            <a:fld id="{5D5D41C4-7822-44D7-936A-D0EBC1DA439D}" type="datetime1">
              <a:rPr lang="en-US" smtClean="0"/>
              <a:pPr/>
              <a:t>2/23/2020</a:t>
            </a:fld>
            <a:endParaRPr lang="en-US"/>
          </a:p>
        </p:txBody>
      </p:sp>
      <p:sp>
        <p:nvSpPr>
          <p:cNvPr id="4" name="Footer Placeholder 3"/>
          <p:cNvSpPr>
            <a:spLocks noGrp="1"/>
          </p:cNvSpPr>
          <p:nvPr>
            <p:ph type="ftr" sz="quarter" idx="11"/>
          </p:nvPr>
        </p:nvSpPr>
        <p:spPr/>
        <p:txBody>
          <a:bodyPr/>
          <a:lstStyle/>
          <a:p>
            <a:r>
              <a:rPr lang="en-US"/>
              <a:t>Pavana Kumara B, SJEC</a:t>
            </a:r>
          </a:p>
        </p:txBody>
      </p:sp>
      <p:sp>
        <p:nvSpPr>
          <p:cNvPr id="5" name="Slide Number Placeholder 4"/>
          <p:cNvSpPr>
            <a:spLocks noGrp="1"/>
          </p:cNvSpPr>
          <p:nvPr>
            <p:ph type="sldNum" sz="quarter" idx="12"/>
          </p:nvPr>
        </p:nvSpPr>
        <p:spPr/>
        <p:txBody>
          <a:bodyPr/>
          <a:lstStyle/>
          <a:p>
            <a:fld id="{B6F15528-21DE-4FAA-801E-634DDDAF4B2B}" type="slidenum">
              <a:rPr lang="en-US" smtClean="0"/>
              <a:pPr/>
              <a:t>69</a:t>
            </a:fld>
            <a:endParaRPr lang="en-US"/>
          </a:p>
        </p:txBody>
      </p:sp>
      <p:sp>
        <p:nvSpPr>
          <p:cNvPr id="6" name="Content Placeholder 5"/>
          <p:cNvSpPr>
            <a:spLocks noGrp="1"/>
          </p:cNvSpPr>
          <p:nvPr>
            <p:ph sz="quarter" idx="1"/>
          </p:nvPr>
        </p:nvSpPr>
        <p:spPr/>
        <p:txBody>
          <a:bodyPr/>
          <a:lstStyle/>
          <a:p>
            <a:endParaRPr lang="en-IN"/>
          </a:p>
        </p:txBody>
      </p:sp>
      <p:pic>
        <p:nvPicPr>
          <p:cNvPr id="86018" name="Picture 2" descr="C:\Users\PKB\Desktop\animated-clip-art-thank-you.jpg"/>
          <p:cNvPicPr>
            <a:picLocks noChangeAspect="1" noChangeArrowheads="1"/>
          </p:cNvPicPr>
          <p:nvPr/>
        </p:nvPicPr>
        <p:blipFill>
          <a:blip r:embed="rId2"/>
          <a:srcRect/>
          <a:stretch>
            <a:fillRect/>
          </a:stretch>
        </p:blipFill>
        <p:spPr bwMode="auto">
          <a:xfrm>
            <a:off x="2514600" y="1036625"/>
            <a:ext cx="7696200" cy="5141061"/>
          </a:xfrm>
          <a:prstGeom prst="rect">
            <a:avLst/>
          </a:prstGeom>
          <a:noFill/>
        </p:spPr>
      </p:pic>
    </p:spTree>
    <p:extLst>
      <p:ext uri="{BB962C8B-B14F-4D97-AF65-F5344CB8AC3E}">
        <p14:creationId xmlns:p14="http://schemas.microsoft.com/office/powerpoint/2010/main" xmlns="" val="2482188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descr="scan005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26074" y="3419114"/>
            <a:ext cx="6939851" cy="1796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7" descr="scan005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74362" y="3717443"/>
            <a:ext cx="5107638" cy="3141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6" descr="scan005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17780" y="4278521"/>
            <a:ext cx="2996488" cy="2580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p:nvPr>
        </p:nvSpPr>
        <p:spPr>
          <a:xfrm>
            <a:off x="1172" y="0"/>
            <a:ext cx="10515600" cy="959483"/>
          </a:xfrm>
        </p:spPr>
        <p:txBody>
          <a:bodyPr/>
          <a:lstStyle/>
          <a:p>
            <a:r>
              <a:rPr lang="en-US" altLang="en-US" b="1" u="sng" dirty="0"/>
              <a:t>Kinematic pairs:</a:t>
            </a:r>
            <a:endParaRPr lang="en-IN" u="sng" dirty="0"/>
          </a:p>
        </p:txBody>
      </p:sp>
      <p:sp>
        <p:nvSpPr>
          <p:cNvPr id="6" name="Content Placeholder 5"/>
          <p:cNvSpPr>
            <a:spLocks noGrp="1"/>
          </p:cNvSpPr>
          <p:nvPr>
            <p:ph idx="1"/>
          </p:nvPr>
        </p:nvSpPr>
        <p:spPr>
          <a:xfrm>
            <a:off x="1173" y="703383"/>
            <a:ext cx="12082976" cy="3784209"/>
          </a:xfrm>
        </p:spPr>
        <p:txBody>
          <a:bodyPr/>
          <a:lstStyle/>
          <a:p>
            <a:r>
              <a:rPr lang="en-US" altLang="en-US" dirty="0"/>
              <a:t>When </a:t>
            </a:r>
            <a:r>
              <a:rPr lang="en-US" altLang="en-US" dirty="0">
                <a:solidFill>
                  <a:srgbClr val="FF0000"/>
                </a:solidFill>
              </a:rPr>
              <a:t>two elements or links are connected </a:t>
            </a:r>
            <a:r>
              <a:rPr lang="en-US" altLang="en-US" dirty="0"/>
              <a:t>together in such a way that their </a:t>
            </a:r>
            <a:r>
              <a:rPr lang="en-US" altLang="en-US" dirty="0">
                <a:solidFill>
                  <a:srgbClr val="FF0000"/>
                </a:solidFill>
              </a:rPr>
              <a:t>relative motion is completely constrained or successfully constrained</a:t>
            </a:r>
            <a:r>
              <a:rPr lang="en-US" altLang="en-US" dirty="0"/>
              <a:t>, form a kinematic pair.</a:t>
            </a:r>
          </a:p>
          <a:p>
            <a:pPr lvl="1"/>
            <a:r>
              <a:rPr lang="en-IN" u="sng" dirty="0"/>
              <a:t>Completely constrained: </a:t>
            </a:r>
            <a:r>
              <a:rPr lang="en-IN" dirty="0"/>
              <a:t>Motion between a pair of links is limited to a </a:t>
            </a:r>
            <a:r>
              <a:rPr lang="en-IN" dirty="0">
                <a:solidFill>
                  <a:srgbClr val="FF0000"/>
                </a:solidFill>
              </a:rPr>
              <a:t>definite direction</a:t>
            </a:r>
            <a:r>
              <a:rPr lang="en-IN" dirty="0"/>
              <a:t>. Ex: motion of a shaft with collars at each end in a circular hole, motion of a square bar in a square hole, piston &amp; cylinder</a:t>
            </a:r>
          </a:p>
          <a:p>
            <a:pPr lvl="1"/>
            <a:r>
              <a:rPr lang="en-IN" u="sng" dirty="0"/>
              <a:t>Incompletely constrained:</a:t>
            </a:r>
            <a:r>
              <a:rPr lang="en-IN" dirty="0"/>
              <a:t> Motion between a pair of links is </a:t>
            </a:r>
            <a:r>
              <a:rPr lang="en-IN" dirty="0">
                <a:solidFill>
                  <a:srgbClr val="FF0000"/>
                </a:solidFill>
              </a:rPr>
              <a:t>not confined to a definite direction.</a:t>
            </a:r>
            <a:r>
              <a:rPr lang="en-IN" dirty="0"/>
              <a:t> </a:t>
            </a:r>
            <a:r>
              <a:rPr lang="en-US" altLang="en-US" dirty="0">
                <a:latin typeface="Arial" panose="020B0604020202020204" pitchFamily="34" charset="0"/>
              </a:rPr>
              <a:t>Ex: shaft in a circular hole</a:t>
            </a:r>
          </a:p>
          <a:p>
            <a:pPr lvl="1"/>
            <a:r>
              <a:rPr lang="en-IN" altLang="en-US" u="sng" dirty="0">
                <a:latin typeface="Arial" panose="020B0604020202020204" pitchFamily="34" charset="0"/>
              </a:rPr>
              <a:t>Successfully constrained: </a:t>
            </a:r>
            <a:r>
              <a:rPr lang="en-IN" altLang="en-US" dirty="0">
                <a:latin typeface="Arial" panose="020B0604020202020204" pitchFamily="34" charset="0"/>
              </a:rPr>
              <a:t>Motion in a definite direction is </a:t>
            </a:r>
            <a:r>
              <a:rPr lang="en-IN" altLang="en-US" dirty="0">
                <a:solidFill>
                  <a:srgbClr val="FF0000"/>
                </a:solidFill>
                <a:latin typeface="Arial" panose="020B0604020202020204" pitchFamily="34" charset="0"/>
              </a:rPr>
              <a:t>not brought about by itself</a:t>
            </a:r>
            <a:r>
              <a:rPr lang="en-IN" altLang="en-US" dirty="0">
                <a:latin typeface="Arial" panose="020B0604020202020204" pitchFamily="34" charset="0"/>
              </a:rPr>
              <a:t>, but by some other means. </a:t>
            </a:r>
            <a:r>
              <a:rPr lang="en-US" altLang="en-US" dirty="0">
                <a:latin typeface="Arial" panose="020B0604020202020204" pitchFamily="34" charset="0"/>
              </a:rPr>
              <a:t>Ex: shaft in foot step bearing </a:t>
            </a:r>
            <a:endParaRPr lang="en-IN" altLang="en-US" dirty="0">
              <a:latin typeface="Arial" panose="020B0604020202020204" pitchFamily="34" charset="0"/>
            </a:endParaRPr>
          </a:p>
          <a:p>
            <a:pPr lvl="1"/>
            <a:endParaRPr lang="en-US" altLang="en-US" dirty="0">
              <a:latin typeface="Arial" panose="020B0604020202020204" pitchFamily="34" charset="0"/>
            </a:endParaRPr>
          </a:p>
          <a:p>
            <a:pPr lvl="1"/>
            <a:endParaRPr lang="en-IN" dirty="0"/>
          </a:p>
          <a:p>
            <a:pPr lvl="1"/>
            <a:endParaRPr lang="en-IN" dirty="0"/>
          </a:p>
          <a:p>
            <a:pPr lvl="1"/>
            <a:endParaRPr lang="en-IN" dirty="0"/>
          </a:p>
          <a:p>
            <a:pPr lvl="1"/>
            <a:endParaRPr lang="en-IN" dirty="0"/>
          </a:p>
        </p:txBody>
      </p:sp>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7</a:t>
            </a:fld>
            <a:endParaRPr lang="en-IN" dirty="0"/>
          </a:p>
        </p:txBody>
      </p:sp>
    </p:spTree>
    <p:extLst>
      <p:ext uri="{BB962C8B-B14F-4D97-AF65-F5344CB8AC3E}">
        <p14:creationId xmlns:p14="http://schemas.microsoft.com/office/powerpoint/2010/main" xmlns="" val="347222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53" presetClass="exit" presetSubtype="32" fill="hold" nodeType="withEffect">
                                  <p:stCondLst>
                                    <p:cond delay="0"/>
                                  </p:stCondLst>
                                  <p:childTnLst>
                                    <p:anim calcmode="lin" valueType="num">
                                      <p:cBhvr>
                                        <p:cTn id="8" dur="500"/>
                                        <p:tgtEl>
                                          <p:spTgt spid="6">
                                            <p:txEl>
                                              <p:pRg st="0" end="0"/>
                                            </p:txEl>
                                          </p:spTgt>
                                        </p:tgtEl>
                                        <p:attrNameLst>
                                          <p:attrName>ppt_w</p:attrName>
                                        </p:attrNameLst>
                                      </p:cBhvr>
                                      <p:tavLst>
                                        <p:tav tm="0">
                                          <p:val>
                                            <p:strVal val="ppt_w"/>
                                          </p:val>
                                        </p:tav>
                                        <p:tav tm="100000">
                                          <p:val>
                                            <p:fltVal val="0"/>
                                          </p:val>
                                        </p:tav>
                                      </p:tavLst>
                                    </p:anim>
                                    <p:anim calcmode="lin" valueType="num">
                                      <p:cBhvr>
                                        <p:cTn id="9" dur="500"/>
                                        <p:tgtEl>
                                          <p:spTgt spid="6">
                                            <p:txEl>
                                              <p:pRg st="0" end="0"/>
                                            </p:txEl>
                                          </p:spTgt>
                                        </p:tgtEl>
                                        <p:attrNameLst>
                                          <p:attrName>ppt_h</p:attrName>
                                        </p:attrNameLst>
                                      </p:cBhvr>
                                      <p:tavLst>
                                        <p:tav tm="0">
                                          <p:val>
                                            <p:strVal val="ppt_h"/>
                                          </p:val>
                                        </p:tav>
                                        <p:tav tm="100000">
                                          <p:val>
                                            <p:fltVal val="0"/>
                                          </p:val>
                                        </p:tav>
                                      </p:tavLst>
                                    </p:anim>
                                    <p:animEffect transition="out" filter="fade">
                                      <p:cBhvr>
                                        <p:cTn id="10" dur="500"/>
                                        <p:tgtEl>
                                          <p:spTgt spid="6">
                                            <p:txEl>
                                              <p:pRg st="0" end="0"/>
                                            </p:txEl>
                                          </p:spTgt>
                                        </p:tgtEl>
                                      </p:cBhvr>
                                    </p:animEffect>
                                    <p:set>
                                      <p:cBhvr>
                                        <p:cTn id="11"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53" presetClass="exit" presetSubtype="32" fill="hold" nodeType="withEffect">
                                  <p:stCondLst>
                                    <p:cond delay="0"/>
                                  </p:stCondLst>
                                  <p:childTnLst>
                                    <p:anim calcmode="lin" valueType="num">
                                      <p:cBhvr>
                                        <p:cTn id="22" dur="500"/>
                                        <p:tgtEl>
                                          <p:spTgt spid="6">
                                            <p:txEl>
                                              <p:pRg st="1" end="1"/>
                                            </p:txEl>
                                          </p:spTgt>
                                        </p:tgtEl>
                                        <p:attrNameLst>
                                          <p:attrName>ppt_w</p:attrName>
                                        </p:attrNameLst>
                                      </p:cBhvr>
                                      <p:tavLst>
                                        <p:tav tm="0">
                                          <p:val>
                                            <p:strVal val="ppt_w"/>
                                          </p:val>
                                        </p:tav>
                                        <p:tav tm="100000">
                                          <p:val>
                                            <p:fltVal val="0"/>
                                          </p:val>
                                        </p:tav>
                                      </p:tavLst>
                                    </p:anim>
                                    <p:anim calcmode="lin" valueType="num">
                                      <p:cBhvr>
                                        <p:cTn id="23" dur="500"/>
                                        <p:tgtEl>
                                          <p:spTgt spid="6">
                                            <p:txEl>
                                              <p:pRg st="1" end="1"/>
                                            </p:txEl>
                                          </p:spTgt>
                                        </p:tgtEl>
                                        <p:attrNameLst>
                                          <p:attrName>ppt_h</p:attrName>
                                        </p:attrNameLst>
                                      </p:cBhvr>
                                      <p:tavLst>
                                        <p:tav tm="0">
                                          <p:val>
                                            <p:strVal val="ppt_h"/>
                                          </p:val>
                                        </p:tav>
                                        <p:tav tm="100000">
                                          <p:val>
                                            <p:fltVal val="0"/>
                                          </p:val>
                                        </p:tav>
                                      </p:tavLst>
                                    </p:anim>
                                    <p:animEffect transition="out" filter="fade">
                                      <p:cBhvr>
                                        <p:cTn id="24" dur="500"/>
                                        <p:tgtEl>
                                          <p:spTgt spid="6">
                                            <p:txEl>
                                              <p:pRg st="1" end="1"/>
                                            </p:txEl>
                                          </p:spTgt>
                                        </p:tgtEl>
                                      </p:cBhvr>
                                    </p:animEffect>
                                    <p:set>
                                      <p:cBhvr>
                                        <p:cTn id="25" dur="1" fill="hold">
                                          <p:stCondLst>
                                            <p:cond delay="499"/>
                                          </p:stCondLst>
                                        </p:cTn>
                                        <p:tgtEl>
                                          <p:spTgt spid="6">
                                            <p:txEl>
                                              <p:pRg st="1" end="1"/>
                                            </p:txEl>
                                          </p:spTgt>
                                        </p:tgtEl>
                                        <p:attrNameLst>
                                          <p:attrName>style.visibility</p:attrName>
                                        </p:attrNameLst>
                                      </p:cBhvr>
                                      <p:to>
                                        <p:strVal val="hidden"/>
                                      </p:to>
                                    </p:set>
                                  </p:childTnLst>
                                </p:cTn>
                              </p:par>
                              <p:par>
                                <p:cTn id="26" presetID="8" presetClass="exit" presetSubtype="32" fill="hold" nodeType="withEffect">
                                  <p:stCondLst>
                                    <p:cond delay="0"/>
                                  </p:stCondLst>
                                  <p:childTnLst>
                                    <p:animEffect transition="out" filter="diamond(out)">
                                      <p:cBhvr>
                                        <p:cTn id="27" dur="2000"/>
                                        <p:tgtEl>
                                          <p:spTgt spid="7"/>
                                        </p:tgtEl>
                                      </p:cBhvr>
                                    </p:animEffect>
                                    <p:set>
                                      <p:cBhvr>
                                        <p:cTn id="28" dur="1" fill="hold">
                                          <p:stCondLst>
                                            <p:cond delay="19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strVal val="#ppt_w*0.70"/>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Effect transition="in" filter="fade">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childTnLst>
                                </p:cTn>
                              </p:par>
                              <p:par>
                                <p:cTn id="40" presetID="10" presetClass="exit" presetSubtype="0" fill="hold" nodeType="withEffect">
                                  <p:stCondLst>
                                    <p:cond delay="0"/>
                                  </p:stCondLst>
                                  <p:childTnLst>
                                    <p:animEffect transition="out" filter="fade">
                                      <p:cBhvr>
                                        <p:cTn id="41" dur="500"/>
                                        <p:tgtEl>
                                          <p:spTgt spid="6">
                                            <p:txEl>
                                              <p:pRg st="2" end="2"/>
                                            </p:txEl>
                                          </p:spTgt>
                                        </p:tgtEl>
                                      </p:cBhvr>
                                    </p:animEffect>
                                    <p:set>
                                      <p:cBhvr>
                                        <p:cTn id="42" dur="1" fill="hold">
                                          <p:stCondLst>
                                            <p:cond delay="499"/>
                                          </p:stCondLst>
                                        </p:cTn>
                                        <p:tgtEl>
                                          <p:spTgt spid="6">
                                            <p:txEl>
                                              <p:pRg st="2" end="2"/>
                                            </p:txEl>
                                          </p:spTgt>
                                        </p:tgtEl>
                                        <p:attrNameLst>
                                          <p:attrName>style.visibility</p:attrName>
                                        </p:attrNameLst>
                                      </p:cBhvr>
                                      <p:to>
                                        <p:strVal val="hidden"/>
                                      </p:to>
                                    </p:set>
                                  </p:childTnLst>
                                </p:cTn>
                              </p:par>
                              <p:par>
                                <p:cTn id="43" presetID="21" presetClass="exit" presetSubtype="1" fill="hold" nodeType="withEffect">
                                  <p:stCondLst>
                                    <p:cond delay="0"/>
                                  </p:stCondLst>
                                  <p:childTnLst>
                                    <p:animEffect transition="out" filter="wheel(1)">
                                      <p:cBhvr>
                                        <p:cTn id="44" dur="2000"/>
                                        <p:tgtEl>
                                          <p:spTgt spid="8"/>
                                        </p:tgtEl>
                                      </p:cBhvr>
                                    </p:animEffect>
                                    <p:set>
                                      <p:cBhvr>
                                        <p:cTn id="45" dur="1" fill="hold">
                                          <p:stCondLst>
                                            <p:cond delay="19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4"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to="" calcmode="lin" valueType="num">
                                      <p:cBhvr>
                                        <p:cTn id="50"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p:spPr>
        <p:txBody>
          <a:bodyPr/>
          <a:lstStyle/>
          <a:p>
            <a:fld id="{423FBE0E-951C-487F-A8D8-BAC0585B5648}" type="datetime1">
              <a:rPr lang="en-IN" smtClean="0"/>
              <a:pPr/>
              <a:t>23-02-2020</a:t>
            </a:fld>
            <a:endParaRPr lang="en-IN"/>
          </a:p>
        </p:txBody>
      </p:sp>
      <p:sp>
        <p:nvSpPr>
          <p:cNvPr id="5" name="Footer Placeholder 4"/>
          <p:cNvSpPr>
            <a:spLocks noGrp="1"/>
          </p:cNvSpPr>
          <p:nvPr>
            <p:ph type="ftr" sz="quarter" idx="11"/>
          </p:nvPr>
        </p:nvSpPr>
        <p:spPr>
          <a:xfrm>
            <a:off x="4038600" y="6356352"/>
            <a:ext cx="4114800" cy="365125"/>
          </a:xfrm>
        </p:spPr>
        <p:txBody>
          <a:bodyPr/>
          <a:lstStyle/>
          <a:p>
            <a:r>
              <a:rPr lang="en-IN"/>
              <a:t>Pavana, Assistant Professor, Dept. of ME, SJEC</a:t>
            </a:r>
          </a:p>
        </p:txBody>
      </p:sp>
      <p:sp>
        <p:nvSpPr>
          <p:cNvPr id="6" name="Slide Number Placeholder 5"/>
          <p:cNvSpPr>
            <a:spLocks noGrp="1"/>
          </p:cNvSpPr>
          <p:nvPr>
            <p:ph type="sldNum" sz="quarter" idx="12"/>
          </p:nvPr>
        </p:nvSpPr>
        <p:spPr>
          <a:xfrm>
            <a:off x="8610600" y="6356352"/>
            <a:ext cx="2743200" cy="365125"/>
          </a:xfrm>
        </p:spPr>
        <p:txBody>
          <a:bodyPr/>
          <a:lstStyle/>
          <a:p>
            <a:fld id="{DD7BB4AB-C194-4086-8137-E9CE68CA0D5D}" type="slidenum">
              <a:rPr lang="en-IN" smtClean="0"/>
              <a:pPr/>
              <a:t>8</a:t>
            </a:fld>
            <a:endParaRPr lang="en-IN"/>
          </a:p>
        </p:txBody>
      </p:sp>
      <p:sp>
        <p:nvSpPr>
          <p:cNvPr id="38" name="Text Box 5"/>
          <p:cNvSpPr txBox="1">
            <a:spLocks noChangeArrowheads="1"/>
          </p:cNvSpPr>
          <p:nvPr/>
        </p:nvSpPr>
        <p:spPr bwMode="auto">
          <a:xfrm>
            <a:off x="5467398" y="20639"/>
            <a:ext cx="2194461" cy="696913"/>
          </a:xfrm>
          <a:prstGeom prst="rect">
            <a:avLst/>
          </a:prstGeom>
          <a:solidFill>
            <a:srgbClr val="FFFFFF"/>
          </a:solidFill>
          <a:ln w="9525">
            <a:solidFill>
              <a:srgbClr val="000000"/>
            </a:solidFill>
            <a:miter lim="800000"/>
            <a:headEnd/>
            <a:tailEnd/>
          </a:ln>
          <a:effectLst/>
        </p:spPr>
        <p:txBody>
          <a:bodyPr/>
          <a:lstStyle/>
          <a:p>
            <a:pPr algn="ctr" eaLnBrk="1" hangingPunct="1">
              <a:defRPr/>
            </a:pPr>
            <a:r>
              <a:rPr lang="en-US" sz="2000" dirty="0">
                <a:latin typeface="Georgia" pitchFamily="18" charset="0"/>
              </a:rPr>
              <a:t>Kinematic pair’s classification </a:t>
            </a:r>
            <a:endParaRPr lang="en-US" sz="3200" dirty="0">
              <a:latin typeface="Arial" charset="0"/>
            </a:endParaRPr>
          </a:p>
        </p:txBody>
      </p:sp>
      <p:sp>
        <p:nvSpPr>
          <p:cNvPr id="39" name="Text Box 6"/>
          <p:cNvSpPr txBox="1">
            <a:spLocks noChangeArrowheads="1"/>
          </p:cNvSpPr>
          <p:nvPr/>
        </p:nvSpPr>
        <p:spPr bwMode="auto">
          <a:xfrm>
            <a:off x="5565824" y="1147764"/>
            <a:ext cx="1865313" cy="561975"/>
          </a:xfrm>
          <a:prstGeom prst="rect">
            <a:avLst/>
          </a:prstGeom>
          <a:solidFill>
            <a:srgbClr val="FFFFFF"/>
          </a:solidFill>
          <a:ln w="9525">
            <a:solidFill>
              <a:srgbClr val="000000"/>
            </a:solidFill>
            <a:miter lim="800000"/>
            <a:headEnd/>
            <a:tailEnd/>
          </a:ln>
          <a:effectLst/>
        </p:spPr>
        <p:txBody>
          <a:bodyPr/>
          <a:lstStyle/>
          <a:p>
            <a:pPr algn="ctr" eaLnBrk="1" hangingPunct="1">
              <a:defRPr/>
            </a:pPr>
            <a:r>
              <a:rPr lang="en-US" sz="1200" b="1" dirty="0">
                <a:latin typeface="Georgia" pitchFamily="18" charset="0"/>
              </a:rPr>
              <a:t>2.</a:t>
            </a:r>
            <a:r>
              <a:rPr lang="en-US" sz="1200" dirty="0">
                <a:latin typeface="Georgia" pitchFamily="18" charset="0"/>
              </a:rPr>
              <a:t> Based on </a:t>
            </a:r>
            <a:r>
              <a:rPr lang="en-US" sz="1200" dirty="0">
                <a:solidFill>
                  <a:srgbClr val="FF0000"/>
                </a:solidFill>
                <a:latin typeface="Georgia" pitchFamily="18" charset="0"/>
              </a:rPr>
              <a:t>relative motion</a:t>
            </a:r>
            <a:r>
              <a:rPr lang="en-US" sz="1200" dirty="0">
                <a:latin typeface="Georgia" pitchFamily="18" charset="0"/>
              </a:rPr>
              <a:t> between the elements </a:t>
            </a:r>
            <a:endParaRPr lang="en-US" dirty="0">
              <a:latin typeface="Arial" charset="0"/>
            </a:endParaRPr>
          </a:p>
        </p:txBody>
      </p:sp>
      <p:sp>
        <p:nvSpPr>
          <p:cNvPr id="40" name="Text Box 7"/>
          <p:cNvSpPr txBox="1">
            <a:spLocks noChangeArrowheads="1"/>
          </p:cNvSpPr>
          <p:nvPr/>
        </p:nvSpPr>
        <p:spPr bwMode="auto">
          <a:xfrm>
            <a:off x="7527974" y="1147764"/>
            <a:ext cx="2159000" cy="561975"/>
          </a:xfrm>
          <a:prstGeom prst="rect">
            <a:avLst/>
          </a:prstGeom>
          <a:solidFill>
            <a:srgbClr val="FFFFFF"/>
          </a:solidFill>
          <a:ln w="9525">
            <a:solidFill>
              <a:srgbClr val="000000"/>
            </a:solidFill>
            <a:miter lim="800000"/>
            <a:headEnd/>
            <a:tailEnd/>
          </a:ln>
          <a:effectLst/>
        </p:spPr>
        <p:txBody>
          <a:bodyPr/>
          <a:lstStyle/>
          <a:p>
            <a:pPr algn="ctr" eaLnBrk="1" hangingPunct="1">
              <a:defRPr/>
            </a:pPr>
            <a:r>
              <a:rPr lang="en-US" sz="1200" b="1" dirty="0">
                <a:latin typeface="Georgia" pitchFamily="18" charset="0"/>
              </a:rPr>
              <a:t>3.</a:t>
            </a:r>
            <a:r>
              <a:rPr lang="en-US" sz="1200" dirty="0">
                <a:latin typeface="Georgia" pitchFamily="18" charset="0"/>
              </a:rPr>
              <a:t> Based on </a:t>
            </a:r>
            <a:r>
              <a:rPr lang="en-US" sz="1200" dirty="0">
                <a:solidFill>
                  <a:srgbClr val="FF0000"/>
                </a:solidFill>
                <a:latin typeface="Georgia" pitchFamily="18" charset="0"/>
              </a:rPr>
              <a:t>mechanical constraints</a:t>
            </a:r>
            <a:r>
              <a:rPr lang="en-US" sz="1200" dirty="0">
                <a:latin typeface="Georgia" pitchFamily="18" charset="0"/>
              </a:rPr>
              <a:t> between the elements</a:t>
            </a:r>
            <a:endParaRPr lang="en-US" dirty="0">
              <a:latin typeface="Arial" charset="0"/>
            </a:endParaRPr>
          </a:p>
        </p:txBody>
      </p:sp>
      <p:sp>
        <p:nvSpPr>
          <p:cNvPr id="41" name="Line 8"/>
          <p:cNvSpPr>
            <a:spLocks noChangeShapeType="1"/>
          </p:cNvSpPr>
          <p:nvPr/>
        </p:nvSpPr>
        <p:spPr bwMode="auto">
          <a:xfrm>
            <a:off x="2328912" y="1428752"/>
            <a:ext cx="0" cy="2039937"/>
          </a:xfrm>
          <a:prstGeom prst="line">
            <a:avLst/>
          </a:prstGeom>
          <a:noFill/>
          <a:ln w="38100" cmpd="dbl">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42" name="Line 9"/>
          <p:cNvSpPr>
            <a:spLocks noChangeShapeType="1"/>
          </p:cNvSpPr>
          <p:nvPr/>
        </p:nvSpPr>
        <p:spPr bwMode="auto">
          <a:xfrm>
            <a:off x="10668049" y="1428752"/>
            <a:ext cx="0" cy="2039937"/>
          </a:xfrm>
          <a:prstGeom prst="line">
            <a:avLst/>
          </a:prstGeom>
          <a:noFill/>
          <a:ln w="38100" cmpd="dbl">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43" name="Line 10"/>
          <p:cNvSpPr>
            <a:spLocks noChangeShapeType="1"/>
          </p:cNvSpPr>
          <p:nvPr/>
        </p:nvSpPr>
        <p:spPr bwMode="auto">
          <a:xfrm flipH="1">
            <a:off x="2328912" y="2482852"/>
            <a:ext cx="490537" cy="0"/>
          </a:xfrm>
          <a:prstGeom prst="line">
            <a:avLst/>
          </a:prstGeom>
          <a:noFill/>
          <a:ln w="38100" cmpd="dbl">
            <a:solidFill>
              <a:srgbClr val="000000"/>
            </a:solidFill>
            <a:round/>
            <a:headEnd type="triangle" w="med" len="med"/>
            <a:tailEnd/>
          </a:ln>
          <a:extLst>
            <a:ext uri="{909E8E84-426E-40DD-AFC4-6F175D3DCCD1}">
              <a14:hiddenFill xmlns:a14="http://schemas.microsoft.com/office/drawing/2010/main" xmlns="">
                <a:noFill/>
              </a14:hiddenFill>
            </a:ext>
          </a:extLst>
        </p:spPr>
        <p:txBody>
          <a:bodyPr/>
          <a:lstStyle/>
          <a:p>
            <a:endParaRPr lang="en-IN"/>
          </a:p>
        </p:txBody>
      </p:sp>
      <p:sp>
        <p:nvSpPr>
          <p:cNvPr id="44" name="Line 11"/>
          <p:cNvSpPr>
            <a:spLocks noChangeShapeType="1"/>
          </p:cNvSpPr>
          <p:nvPr/>
        </p:nvSpPr>
        <p:spPr bwMode="auto">
          <a:xfrm flipH="1">
            <a:off x="2328912" y="3468689"/>
            <a:ext cx="490537" cy="0"/>
          </a:xfrm>
          <a:prstGeom prst="line">
            <a:avLst/>
          </a:prstGeom>
          <a:noFill/>
          <a:ln w="38100" cmpd="dbl">
            <a:solidFill>
              <a:srgbClr val="000000"/>
            </a:solidFill>
            <a:round/>
            <a:headEnd type="triangle" w="med" len="med"/>
            <a:tailEnd/>
          </a:ln>
          <a:extLst>
            <a:ext uri="{909E8E84-426E-40DD-AFC4-6F175D3DCCD1}">
              <a14:hiddenFill xmlns:a14="http://schemas.microsoft.com/office/drawing/2010/main" xmlns="">
                <a:noFill/>
              </a14:hiddenFill>
            </a:ext>
          </a:extLst>
        </p:spPr>
        <p:txBody>
          <a:bodyPr/>
          <a:lstStyle/>
          <a:p>
            <a:endParaRPr lang="en-IN"/>
          </a:p>
        </p:txBody>
      </p:sp>
      <p:sp>
        <p:nvSpPr>
          <p:cNvPr id="45" name="Line 12"/>
          <p:cNvSpPr>
            <a:spLocks noChangeShapeType="1"/>
          </p:cNvSpPr>
          <p:nvPr/>
        </p:nvSpPr>
        <p:spPr bwMode="auto">
          <a:xfrm>
            <a:off x="6546899" y="1706564"/>
            <a:ext cx="0" cy="239395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46" name="Line 13"/>
          <p:cNvSpPr>
            <a:spLocks noChangeShapeType="1"/>
          </p:cNvSpPr>
          <p:nvPr/>
        </p:nvSpPr>
        <p:spPr bwMode="auto">
          <a:xfrm>
            <a:off x="3113137" y="4100514"/>
            <a:ext cx="0" cy="28575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47" name="Line 14"/>
          <p:cNvSpPr>
            <a:spLocks noChangeShapeType="1"/>
          </p:cNvSpPr>
          <p:nvPr/>
        </p:nvSpPr>
        <p:spPr bwMode="auto">
          <a:xfrm>
            <a:off x="4880024" y="4100514"/>
            <a:ext cx="0" cy="28575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48" name="Line 15"/>
          <p:cNvSpPr>
            <a:spLocks noChangeShapeType="1"/>
          </p:cNvSpPr>
          <p:nvPr/>
        </p:nvSpPr>
        <p:spPr bwMode="auto">
          <a:xfrm>
            <a:off x="6546899" y="4100514"/>
            <a:ext cx="0" cy="28575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49" name="Line 16"/>
          <p:cNvSpPr>
            <a:spLocks noChangeShapeType="1"/>
          </p:cNvSpPr>
          <p:nvPr/>
        </p:nvSpPr>
        <p:spPr bwMode="auto">
          <a:xfrm>
            <a:off x="8313787" y="4100514"/>
            <a:ext cx="0" cy="28575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50" name="Line 17"/>
          <p:cNvSpPr>
            <a:spLocks noChangeShapeType="1"/>
          </p:cNvSpPr>
          <p:nvPr/>
        </p:nvSpPr>
        <p:spPr bwMode="auto">
          <a:xfrm>
            <a:off x="10079087" y="4100514"/>
            <a:ext cx="0" cy="285750"/>
          </a:xfrm>
          <a:prstGeom prst="line">
            <a:avLst/>
          </a:prstGeom>
          <a:noFill/>
          <a:ln w="38100" cmpd="dbl">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51" name="Text Box 18"/>
          <p:cNvSpPr txBox="1">
            <a:spLocks noChangeArrowheads="1"/>
          </p:cNvSpPr>
          <p:nvPr/>
        </p:nvSpPr>
        <p:spPr bwMode="auto">
          <a:xfrm>
            <a:off x="1990774" y="4392614"/>
            <a:ext cx="1908175" cy="21050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eaLnBrk="1" hangingPunct="1"/>
            <a:r>
              <a:rPr lang="en-US" altLang="en-US" sz="1400" b="1" dirty="0">
                <a:latin typeface="Georgia" panose="02040502050405020303" pitchFamily="18" charset="0"/>
              </a:rPr>
              <a:t>Turning (revolute) pair</a:t>
            </a:r>
          </a:p>
          <a:p>
            <a:pPr algn="ctr" eaLnBrk="1" hangingPunct="1"/>
            <a:r>
              <a:rPr lang="en-US" altLang="en-US" sz="1400" dirty="0">
                <a:latin typeface="Georgia" panose="02040502050405020303" pitchFamily="18" charset="0"/>
              </a:rPr>
              <a:t>Two elements of a pair are connected in such a way that </a:t>
            </a:r>
            <a:r>
              <a:rPr lang="en-US" altLang="en-US" sz="1400" dirty="0">
                <a:solidFill>
                  <a:srgbClr val="FF0000"/>
                </a:solidFill>
                <a:latin typeface="Georgia" panose="02040502050405020303" pitchFamily="18" charset="0"/>
              </a:rPr>
              <a:t>one can only turn or revolve about a fixed axis</a:t>
            </a:r>
            <a:r>
              <a:rPr lang="en-US" altLang="en-US" sz="1400" dirty="0">
                <a:latin typeface="Georgia" panose="02040502050405020303" pitchFamily="18" charset="0"/>
              </a:rPr>
              <a:t> of another link. </a:t>
            </a:r>
            <a:endParaRPr lang="en-US" altLang="en-US" sz="2000" dirty="0">
              <a:latin typeface="Arial" panose="020B0604020202020204" pitchFamily="34" charset="0"/>
            </a:endParaRPr>
          </a:p>
        </p:txBody>
      </p:sp>
      <p:sp>
        <p:nvSpPr>
          <p:cNvPr id="52" name="Text Box 19"/>
          <p:cNvSpPr txBox="1">
            <a:spLocks noChangeArrowheads="1"/>
          </p:cNvSpPr>
          <p:nvPr/>
        </p:nvSpPr>
        <p:spPr bwMode="auto">
          <a:xfrm>
            <a:off x="3505249" y="1147764"/>
            <a:ext cx="1962150" cy="561975"/>
          </a:xfrm>
          <a:prstGeom prst="rect">
            <a:avLst/>
          </a:prstGeom>
          <a:solidFill>
            <a:srgbClr val="FFFFFF"/>
          </a:solidFill>
          <a:ln w="9525">
            <a:solidFill>
              <a:srgbClr val="000000"/>
            </a:solidFill>
            <a:miter lim="800000"/>
            <a:headEnd/>
            <a:tailEnd/>
          </a:ln>
          <a:effectLst/>
        </p:spPr>
        <p:txBody>
          <a:bodyPr/>
          <a:lstStyle/>
          <a:p>
            <a:pPr algn="ctr" eaLnBrk="1" hangingPunct="1">
              <a:defRPr/>
            </a:pPr>
            <a:r>
              <a:rPr lang="en-US" sz="1200" b="1" dirty="0">
                <a:latin typeface="Georgia" pitchFamily="18" charset="0"/>
              </a:rPr>
              <a:t>1.</a:t>
            </a:r>
            <a:r>
              <a:rPr lang="en-US" sz="1200" dirty="0">
                <a:latin typeface="Georgia" pitchFamily="18" charset="0"/>
              </a:rPr>
              <a:t> Based on </a:t>
            </a:r>
            <a:r>
              <a:rPr lang="en-US" sz="1200" dirty="0">
                <a:solidFill>
                  <a:srgbClr val="FF0000"/>
                </a:solidFill>
                <a:latin typeface="Georgia" pitchFamily="18" charset="0"/>
              </a:rPr>
              <a:t>type of contact</a:t>
            </a:r>
            <a:r>
              <a:rPr lang="en-US" sz="1200" b="1" dirty="0">
                <a:solidFill>
                  <a:srgbClr val="FF0000"/>
                </a:solidFill>
                <a:latin typeface="Georgia" pitchFamily="18" charset="0"/>
              </a:rPr>
              <a:t> </a:t>
            </a:r>
            <a:r>
              <a:rPr lang="en-US" sz="1200" dirty="0">
                <a:latin typeface="Georgia" pitchFamily="18" charset="0"/>
              </a:rPr>
              <a:t>between the elements </a:t>
            </a:r>
          </a:p>
          <a:p>
            <a:pPr eaLnBrk="1" hangingPunct="1">
              <a:defRPr/>
            </a:pPr>
            <a:endParaRPr lang="en-US" dirty="0">
              <a:latin typeface="Arial" charset="0"/>
            </a:endParaRPr>
          </a:p>
        </p:txBody>
      </p:sp>
      <p:sp>
        <p:nvSpPr>
          <p:cNvPr id="53" name="Line 20"/>
          <p:cNvSpPr>
            <a:spLocks noChangeShapeType="1"/>
          </p:cNvSpPr>
          <p:nvPr/>
        </p:nvSpPr>
        <p:spPr bwMode="auto">
          <a:xfrm>
            <a:off x="3113137" y="4100514"/>
            <a:ext cx="6965950" cy="0"/>
          </a:xfrm>
          <a:prstGeom prst="line">
            <a:avLst/>
          </a:prstGeom>
          <a:noFill/>
          <a:ln w="38100" cmpd="dbl">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54" name="Text Box 21"/>
          <p:cNvSpPr txBox="1">
            <a:spLocks noChangeArrowheads="1"/>
          </p:cNvSpPr>
          <p:nvPr/>
        </p:nvSpPr>
        <p:spPr bwMode="auto">
          <a:xfrm>
            <a:off x="2819449" y="1851027"/>
            <a:ext cx="3335338" cy="985837"/>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eaLnBrk="1" hangingPunct="1"/>
            <a:r>
              <a:rPr lang="en-US" altLang="en-US" sz="1400" b="1" dirty="0">
                <a:latin typeface="Georgia" panose="02040502050405020303" pitchFamily="18" charset="0"/>
              </a:rPr>
              <a:t>Lower pair</a:t>
            </a:r>
          </a:p>
          <a:p>
            <a:pPr algn="ctr" eaLnBrk="1" hangingPunct="1"/>
            <a:r>
              <a:rPr lang="en-US" altLang="en-US" sz="1400" dirty="0">
                <a:latin typeface="Georgia" panose="02040502050405020303" pitchFamily="18" charset="0"/>
              </a:rPr>
              <a:t>Two elements of a pair have a </a:t>
            </a:r>
            <a:r>
              <a:rPr lang="en-US" altLang="en-US" sz="1400" dirty="0">
                <a:solidFill>
                  <a:srgbClr val="FF0000"/>
                </a:solidFill>
                <a:latin typeface="Georgia" panose="02040502050405020303" pitchFamily="18" charset="0"/>
              </a:rPr>
              <a:t>surface contact</a:t>
            </a:r>
            <a:r>
              <a:rPr lang="en-US" altLang="en-US" sz="1400" dirty="0">
                <a:latin typeface="Georgia" panose="02040502050405020303" pitchFamily="18" charset="0"/>
              </a:rPr>
              <a:t> when relative motion takes place </a:t>
            </a:r>
          </a:p>
        </p:txBody>
      </p:sp>
      <p:sp>
        <p:nvSpPr>
          <p:cNvPr id="55" name="Text Box 22"/>
          <p:cNvSpPr txBox="1">
            <a:spLocks noChangeArrowheads="1"/>
          </p:cNvSpPr>
          <p:nvPr/>
        </p:nvSpPr>
        <p:spPr bwMode="auto">
          <a:xfrm>
            <a:off x="3995787" y="4386264"/>
            <a:ext cx="1668462" cy="16891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eaLnBrk="1" hangingPunct="1"/>
            <a:r>
              <a:rPr lang="en-US" altLang="en-US" sz="1400" b="1" dirty="0">
                <a:latin typeface="Georgia" panose="02040502050405020303" pitchFamily="18" charset="0"/>
              </a:rPr>
              <a:t>Sliding pair</a:t>
            </a:r>
          </a:p>
          <a:p>
            <a:pPr algn="ctr" eaLnBrk="1" hangingPunct="1"/>
            <a:r>
              <a:rPr lang="en-US" altLang="en-US" sz="1400" dirty="0">
                <a:latin typeface="Georgia" panose="02040502050405020303" pitchFamily="18" charset="0"/>
              </a:rPr>
              <a:t>Two elements of a pair are connected in such a way that </a:t>
            </a:r>
            <a:r>
              <a:rPr lang="en-US" altLang="en-US" sz="1400" dirty="0">
                <a:solidFill>
                  <a:srgbClr val="FF0000"/>
                </a:solidFill>
                <a:latin typeface="Georgia" panose="02040502050405020303" pitchFamily="18" charset="0"/>
              </a:rPr>
              <a:t>one can only slide </a:t>
            </a:r>
            <a:r>
              <a:rPr lang="en-US" altLang="en-US" sz="1400" dirty="0">
                <a:latin typeface="Georgia" panose="02040502050405020303" pitchFamily="18" charset="0"/>
              </a:rPr>
              <a:t>relative to the other</a:t>
            </a:r>
          </a:p>
        </p:txBody>
      </p:sp>
      <p:sp>
        <p:nvSpPr>
          <p:cNvPr id="56" name="Text Box 23"/>
          <p:cNvSpPr txBox="1">
            <a:spLocks noChangeArrowheads="1"/>
          </p:cNvSpPr>
          <p:nvPr/>
        </p:nvSpPr>
        <p:spPr bwMode="auto">
          <a:xfrm>
            <a:off x="5740449" y="4386264"/>
            <a:ext cx="1668463" cy="16891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eaLnBrk="1" hangingPunct="1"/>
            <a:r>
              <a:rPr lang="en-US" altLang="en-US" sz="1400" b="1" dirty="0">
                <a:latin typeface="Georgia" panose="02040502050405020303" pitchFamily="18" charset="0"/>
              </a:rPr>
              <a:t>Rolling pair</a:t>
            </a:r>
          </a:p>
          <a:p>
            <a:pPr algn="ctr" eaLnBrk="1" hangingPunct="1"/>
            <a:r>
              <a:rPr lang="en-US" altLang="en-US" sz="1400" dirty="0">
                <a:latin typeface="Georgia" panose="02040502050405020303" pitchFamily="18" charset="0"/>
              </a:rPr>
              <a:t>Two elements of a pair are connected in such a way that </a:t>
            </a:r>
            <a:r>
              <a:rPr lang="en-US" altLang="en-US" sz="1400" dirty="0">
                <a:solidFill>
                  <a:srgbClr val="FF0000"/>
                </a:solidFill>
                <a:latin typeface="Georgia" panose="02040502050405020303" pitchFamily="18" charset="0"/>
              </a:rPr>
              <a:t>one rolls over another fixed link</a:t>
            </a:r>
          </a:p>
        </p:txBody>
      </p:sp>
      <p:sp>
        <p:nvSpPr>
          <p:cNvPr id="57" name="Text Box 24"/>
          <p:cNvSpPr txBox="1">
            <a:spLocks noChangeArrowheads="1"/>
          </p:cNvSpPr>
          <p:nvPr/>
        </p:nvSpPr>
        <p:spPr bwMode="auto">
          <a:xfrm>
            <a:off x="7473999" y="4386264"/>
            <a:ext cx="1668463" cy="2111375"/>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eaLnBrk="1" hangingPunct="1"/>
            <a:r>
              <a:rPr lang="en-US" altLang="en-US" sz="1400" b="1" dirty="0">
                <a:latin typeface="Georgia" panose="02040502050405020303" pitchFamily="18" charset="0"/>
              </a:rPr>
              <a:t>Screw (helical) pair</a:t>
            </a:r>
          </a:p>
          <a:p>
            <a:pPr algn="ctr" eaLnBrk="1" hangingPunct="1"/>
            <a:r>
              <a:rPr lang="en-US" altLang="en-US" sz="1400" dirty="0">
                <a:latin typeface="Georgia" panose="02040502050405020303" pitchFamily="18" charset="0"/>
              </a:rPr>
              <a:t>Two elements of a pair are connected in such a way that </a:t>
            </a:r>
            <a:r>
              <a:rPr lang="en-US" altLang="en-US" sz="1400" dirty="0">
                <a:solidFill>
                  <a:srgbClr val="FF0000"/>
                </a:solidFill>
                <a:latin typeface="Georgia" panose="02040502050405020303" pitchFamily="18" charset="0"/>
              </a:rPr>
              <a:t>one element can turn about the other by screw threads</a:t>
            </a:r>
          </a:p>
        </p:txBody>
      </p:sp>
      <p:sp>
        <p:nvSpPr>
          <p:cNvPr id="58" name="Text Box 25"/>
          <p:cNvSpPr txBox="1">
            <a:spLocks noChangeArrowheads="1"/>
          </p:cNvSpPr>
          <p:nvPr/>
        </p:nvSpPr>
        <p:spPr bwMode="auto">
          <a:xfrm>
            <a:off x="9207549" y="4386264"/>
            <a:ext cx="1863725" cy="1970088"/>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eaLnBrk="1" hangingPunct="1"/>
            <a:r>
              <a:rPr lang="en-US" altLang="en-US" sz="1400" b="1" dirty="0">
                <a:latin typeface="Georgia" panose="02040502050405020303" pitchFamily="18" charset="0"/>
              </a:rPr>
              <a:t>Spherical pair</a:t>
            </a:r>
          </a:p>
          <a:p>
            <a:pPr algn="ctr" eaLnBrk="1" hangingPunct="1"/>
            <a:r>
              <a:rPr lang="en-US" altLang="en-US" sz="1400" dirty="0">
                <a:latin typeface="Georgia" panose="02040502050405020303" pitchFamily="18" charset="0"/>
              </a:rPr>
              <a:t>Two elements of a pair are connected in such a way that one </a:t>
            </a:r>
            <a:r>
              <a:rPr lang="en-US" altLang="en-US" sz="1400" dirty="0">
                <a:solidFill>
                  <a:srgbClr val="FF0000"/>
                </a:solidFill>
                <a:latin typeface="Georgia" panose="02040502050405020303" pitchFamily="18" charset="0"/>
              </a:rPr>
              <a:t>element (with spherical shape) turns or swivels about the other fixed element</a:t>
            </a:r>
          </a:p>
        </p:txBody>
      </p:sp>
      <p:sp>
        <p:nvSpPr>
          <p:cNvPr id="59" name="Text Box 26"/>
          <p:cNvSpPr txBox="1">
            <a:spLocks noChangeArrowheads="1"/>
          </p:cNvSpPr>
          <p:nvPr/>
        </p:nvSpPr>
        <p:spPr bwMode="auto">
          <a:xfrm>
            <a:off x="2819449" y="2978152"/>
            <a:ext cx="3335338" cy="9842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eaLnBrk="1" hangingPunct="1"/>
            <a:r>
              <a:rPr lang="en-US" altLang="en-US" sz="1400" b="1" dirty="0">
                <a:latin typeface="Georgia" panose="02040502050405020303" pitchFamily="18" charset="0"/>
              </a:rPr>
              <a:t>Higher pair</a:t>
            </a:r>
          </a:p>
          <a:p>
            <a:pPr algn="ctr" eaLnBrk="1" hangingPunct="1"/>
            <a:r>
              <a:rPr lang="en-US" altLang="en-US" sz="1400" dirty="0">
                <a:latin typeface="Georgia" panose="02040502050405020303" pitchFamily="18" charset="0"/>
              </a:rPr>
              <a:t>Two elements of a pair have a </a:t>
            </a:r>
            <a:r>
              <a:rPr lang="en-US" altLang="en-US" sz="1400" dirty="0">
                <a:solidFill>
                  <a:srgbClr val="FF0000"/>
                </a:solidFill>
                <a:latin typeface="Georgia" panose="02040502050405020303" pitchFamily="18" charset="0"/>
              </a:rPr>
              <a:t>point or line contact</a:t>
            </a:r>
            <a:r>
              <a:rPr lang="en-US" altLang="en-US" sz="1400" dirty="0">
                <a:latin typeface="Georgia" panose="02040502050405020303" pitchFamily="18" charset="0"/>
              </a:rPr>
              <a:t> when relative motion takes place </a:t>
            </a:r>
          </a:p>
        </p:txBody>
      </p:sp>
      <p:sp>
        <p:nvSpPr>
          <p:cNvPr id="60" name="Text Box 27"/>
          <p:cNvSpPr txBox="1">
            <a:spLocks noChangeArrowheads="1"/>
          </p:cNvSpPr>
          <p:nvPr/>
        </p:nvSpPr>
        <p:spPr bwMode="auto">
          <a:xfrm>
            <a:off x="6940599" y="1727421"/>
            <a:ext cx="3335338" cy="985838"/>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eaLnBrk="1" hangingPunct="1"/>
            <a:r>
              <a:rPr lang="en-US" altLang="en-US" sz="1300" b="1" dirty="0">
                <a:latin typeface="Georgia" panose="02040502050405020303" pitchFamily="18" charset="0"/>
              </a:rPr>
              <a:t>Self Closed pair</a:t>
            </a:r>
          </a:p>
          <a:p>
            <a:pPr algn="ctr" eaLnBrk="1" hangingPunct="1"/>
            <a:r>
              <a:rPr lang="en-US" altLang="en-US" sz="1300" dirty="0">
                <a:latin typeface="Georgia" panose="02040502050405020303" pitchFamily="18" charset="0"/>
              </a:rPr>
              <a:t>Two elements of a pair are </a:t>
            </a:r>
            <a:r>
              <a:rPr lang="en-US" altLang="en-US" sz="1300" dirty="0">
                <a:solidFill>
                  <a:srgbClr val="FF0000"/>
                </a:solidFill>
                <a:latin typeface="Georgia" panose="02040502050405020303" pitchFamily="18" charset="0"/>
              </a:rPr>
              <a:t>connected together mechanically</a:t>
            </a:r>
            <a:r>
              <a:rPr lang="en-US" altLang="en-US" sz="1300" dirty="0">
                <a:latin typeface="Georgia" panose="02040502050405020303" pitchFamily="18" charset="0"/>
              </a:rPr>
              <a:t> in such a way that only required kind of relative motion occurs. </a:t>
            </a:r>
            <a:endParaRPr lang="en-US" altLang="en-US" sz="1300" dirty="0">
              <a:latin typeface="Arial" panose="020B0604020202020204" pitchFamily="34" charset="0"/>
            </a:endParaRPr>
          </a:p>
        </p:txBody>
      </p:sp>
      <p:sp>
        <p:nvSpPr>
          <p:cNvPr id="61" name="Text Box 28"/>
          <p:cNvSpPr txBox="1">
            <a:spLocks noChangeArrowheads="1"/>
          </p:cNvSpPr>
          <p:nvPr/>
        </p:nvSpPr>
        <p:spPr bwMode="auto">
          <a:xfrm>
            <a:off x="6645324" y="2773364"/>
            <a:ext cx="3630613" cy="1189038"/>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eaLnBrk="1" hangingPunct="1"/>
            <a:r>
              <a:rPr lang="en-US" altLang="en-US" sz="1400" b="1" dirty="0">
                <a:latin typeface="Georgia" panose="02040502050405020303" pitchFamily="18" charset="0"/>
              </a:rPr>
              <a:t>Force closed (Open) pair</a:t>
            </a:r>
          </a:p>
          <a:p>
            <a:pPr algn="ctr" eaLnBrk="1" hangingPunct="1"/>
            <a:r>
              <a:rPr lang="en-US" altLang="en-US" sz="1400" dirty="0">
                <a:latin typeface="Georgia" panose="02040502050405020303" pitchFamily="18" charset="0"/>
              </a:rPr>
              <a:t>Two elements of a pair are not connected together mechanically but are kept in contact by the </a:t>
            </a:r>
            <a:r>
              <a:rPr lang="en-US" altLang="en-US" sz="1400" dirty="0">
                <a:solidFill>
                  <a:srgbClr val="FF0000"/>
                </a:solidFill>
                <a:latin typeface="Georgia" panose="02040502050405020303" pitchFamily="18" charset="0"/>
              </a:rPr>
              <a:t>action of external forces</a:t>
            </a:r>
            <a:r>
              <a:rPr lang="en-US" altLang="en-US" sz="1400" dirty="0">
                <a:latin typeface="Georgia" panose="02040502050405020303" pitchFamily="18" charset="0"/>
              </a:rPr>
              <a:t>. </a:t>
            </a:r>
            <a:endParaRPr lang="en-US" altLang="en-US" sz="2000" dirty="0">
              <a:latin typeface="Arial" panose="020B0604020202020204" pitchFamily="34" charset="0"/>
            </a:endParaRPr>
          </a:p>
        </p:txBody>
      </p:sp>
      <p:sp>
        <p:nvSpPr>
          <p:cNvPr id="65" name="Line 32"/>
          <p:cNvSpPr>
            <a:spLocks noChangeShapeType="1"/>
          </p:cNvSpPr>
          <p:nvPr/>
        </p:nvSpPr>
        <p:spPr bwMode="auto">
          <a:xfrm flipH="1">
            <a:off x="2328912" y="1428752"/>
            <a:ext cx="1176337" cy="0"/>
          </a:xfrm>
          <a:prstGeom prst="line">
            <a:avLst/>
          </a:prstGeom>
          <a:noFill/>
          <a:ln w="38100" cmpd="dbl">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66" name="Line 33"/>
          <p:cNvSpPr>
            <a:spLocks noChangeShapeType="1"/>
          </p:cNvSpPr>
          <p:nvPr/>
        </p:nvSpPr>
        <p:spPr bwMode="auto">
          <a:xfrm>
            <a:off x="9686974" y="1428752"/>
            <a:ext cx="981075" cy="0"/>
          </a:xfrm>
          <a:prstGeom prst="line">
            <a:avLst/>
          </a:prstGeom>
          <a:noFill/>
          <a:ln w="38100" cmpd="dbl">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67" name="Line 34"/>
          <p:cNvSpPr>
            <a:spLocks noChangeShapeType="1"/>
          </p:cNvSpPr>
          <p:nvPr/>
        </p:nvSpPr>
        <p:spPr bwMode="auto">
          <a:xfrm>
            <a:off x="10275937" y="2273302"/>
            <a:ext cx="392112" cy="0"/>
          </a:xfrm>
          <a:prstGeom prst="line">
            <a:avLst/>
          </a:prstGeom>
          <a:noFill/>
          <a:ln w="38100" cmpd="dbl">
            <a:solidFill>
              <a:srgbClr val="000000"/>
            </a:solidFill>
            <a:round/>
            <a:headEnd type="triangle" w="med" len="med"/>
            <a:tailEnd/>
          </a:ln>
          <a:extLst>
            <a:ext uri="{909E8E84-426E-40DD-AFC4-6F175D3DCCD1}">
              <a14:hiddenFill xmlns:a14="http://schemas.microsoft.com/office/drawing/2010/main" xmlns="">
                <a:noFill/>
              </a14:hiddenFill>
            </a:ext>
          </a:extLst>
        </p:spPr>
        <p:txBody>
          <a:bodyPr/>
          <a:lstStyle/>
          <a:p>
            <a:endParaRPr lang="en-IN"/>
          </a:p>
        </p:txBody>
      </p:sp>
      <p:sp>
        <p:nvSpPr>
          <p:cNvPr id="68" name="Line 35"/>
          <p:cNvSpPr>
            <a:spLocks noChangeShapeType="1"/>
          </p:cNvSpPr>
          <p:nvPr/>
        </p:nvSpPr>
        <p:spPr bwMode="auto">
          <a:xfrm>
            <a:off x="10275937" y="3446464"/>
            <a:ext cx="392112" cy="0"/>
          </a:xfrm>
          <a:prstGeom prst="line">
            <a:avLst/>
          </a:prstGeom>
          <a:noFill/>
          <a:ln w="38100" cmpd="dbl">
            <a:solidFill>
              <a:srgbClr val="000000"/>
            </a:solidFill>
            <a:round/>
            <a:headEnd type="triangle" w="med" len="med"/>
            <a:tailEnd/>
          </a:ln>
          <a:extLst>
            <a:ext uri="{909E8E84-426E-40DD-AFC4-6F175D3DCCD1}">
              <a14:hiddenFill xmlns:a14="http://schemas.microsoft.com/office/drawing/2010/main" xmlns="">
                <a:noFill/>
              </a14:hiddenFill>
            </a:ext>
          </a:extLst>
        </p:spPr>
        <p:txBody>
          <a:bodyPr/>
          <a:lstStyle/>
          <a:p>
            <a:endParaRPr lang="en-IN"/>
          </a:p>
        </p:txBody>
      </p:sp>
      <p:cxnSp>
        <p:nvCxnSpPr>
          <p:cNvPr id="82" name="Straight Arrow Connector 81"/>
          <p:cNvCxnSpPr>
            <a:endCxn id="52" idx="0"/>
          </p:cNvCxnSpPr>
          <p:nvPr/>
        </p:nvCxnSpPr>
        <p:spPr>
          <a:xfrm>
            <a:off x="4486324" y="295422"/>
            <a:ext cx="0" cy="852342"/>
          </a:xfrm>
          <a:prstGeom prst="straightConnector1">
            <a:avLst/>
          </a:prstGeom>
          <a:ln w="476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8396874" y="295422"/>
            <a:ext cx="0" cy="852342"/>
          </a:xfrm>
          <a:prstGeom prst="straightConnector1">
            <a:avLst/>
          </a:prstGeom>
          <a:ln w="476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cxnSpLocks/>
          </p:cNvCxnSpPr>
          <p:nvPr/>
        </p:nvCxnSpPr>
        <p:spPr>
          <a:xfrm flipH="1">
            <a:off x="7661859" y="295422"/>
            <a:ext cx="724344" cy="0"/>
          </a:xfrm>
          <a:prstGeom prst="line">
            <a:avLst/>
          </a:prstGeom>
          <a:ln w="508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cxnSpLocks/>
          </p:cNvCxnSpPr>
          <p:nvPr/>
        </p:nvCxnSpPr>
        <p:spPr>
          <a:xfrm>
            <a:off x="6596112" y="714378"/>
            <a:ext cx="1" cy="433386"/>
          </a:xfrm>
          <a:prstGeom prst="straightConnector1">
            <a:avLst/>
          </a:prstGeom>
          <a:ln w="476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cxnSpLocks/>
          </p:cNvCxnSpPr>
          <p:nvPr/>
        </p:nvCxnSpPr>
        <p:spPr>
          <a:xfrm flipH="1">
            <a:off x="4486324" y="295422"/>
            <a:ext cx="981074" cy="0"/>
          </a:xfrm>
          <a:prstGeom prst="line">
            <a:avLst/>
          </a:prstGeom>
          <a:ln w="5080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8480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500" fill="hold"/>
                                        <p:tgtEl>
                                          <p:spTgt spid="52"/>
                                        </p:tgtEl>
                                        <p:attrNameLst>
                                          <p:attrName>ppt_w</p:attrName>
                                        </p:attrNameLst>
                                      </p:cBhvr>
                                      <p:tavLst>
                                        <p:tav tm="0">
                                          <p:val>
                                            <p:fltVal val="0"/>
                                          </p:val>
                                        </p:tav>
                                        <p:tav tm="100000">
                                          <p:val>
                                            <p:strVal val="#ppt_w"/>
                                          </p:val>
                                        </p:tav>
                                      </p:tavLst>
                                    </p:anim>
                                    <p:anim calcmode="lin" valueType="num">
                                      <p:cBhvr>
                                        <p:cTn id="20" dur="5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strips(downLeft)">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dissolv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heel(4)">
                                      <p:cBhvr>
                                        <p:cTn id="35" dur="2000"/>
                                        <p:tgtEl>
                                          <p:spTgt spid="65"/>
                                        </p:tgtEl>
                                      </p:cBhvr>
                                    </p:animEffect>
                                  </p:childTnLst>
                                </p:cTn>
                              </p:par>
                              <p:par>
                                <p:cTn id="36" presetID="21" presetClass="entr" presetSubtype="4"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heel(4)">
                                      <p:cBhvr>
                                        <p:cTn id="38" dur="2000"/>
                                        <p:tgtEl>
                                          <p:spTgt spid="41"/>
                                        </p:tgtEl>
                                      </p:cBhvr>
                                    </p:animEffect>
                                  </p:childTnLst>
                                </p:cTn>
                              </p:par>
                              <p:par>
                                <p:cTn id="39" presetID="21" presetClass="entr" presetSubtype="4"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heel(4)">
                                      <p:cBhvr>
                                        <p:cTn id="41" dur="2000"/>
                                        <p:tgtEl>
                                          <p:spTgt spid="43"/>
                                        </p:tgtEl>
                                      </p:cBhvr>
                                    </p:animEffect>
                                  </p:childTnLst>
                                </p:cTn>
                              </p:par>
                              <p:par>
                                <p:cTn id="42" presetID="21" presetClass="entr" presetSubtype="4"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heel(4)">
                                      <p:cBhvr>
                                        <p:cTn id="44" dur="20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barn(inHorizontal)">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p:cTn id="54" dur="1000" fill="hold"/>
                                        <p:tgtEl>
                                          <p:spTgt spid="59"/>
                                        </p:tgtEl>
                                        <p:attrNameLst>
                                          <p:attrName>ppt_w</p:attrName>
                                        </p:attrNameLst>
                                      </p:cBhvr>
                                      <p:tavLst>
                                        <p:tav tm="0">
                                          <p:val>
                                            <p:strVal val="#ppt_w*0.70"/>
                                          </p:val>
                                        </p:tav>
                                        <p:tav tm="100000">
                                          <p:val>
                                            <p:strVal val="#ppt_w"/>
                                          </p:val>
                                        </p:tav>
                                      </p:tavLst>
                                    </p:anim>
                                    <p:anim calcmode="lin" valueType="num">
                                      <p:cBhvr>
                                        <p:cTn id="55" dur="1000" fill="hold"/>
                                        <p:tgtEl>
                                          <p:spTgt spid="59"/>
                                        </p:tgtEl>
                                        <p:attrNameLst>
                                          <p:attrName>ppt_h</p:attrName>
                                        </p:attrNameLst>
                                      </p:cBhvr>
                                      <p:tavLst>
                                        <p:tav tm="0">
                                          <p:val>
                                            <p:strVal val="#ppt_h"/>
                                          </p:val>
                                        </p:tav>
                                        <p:tav tm="100000">
                                          <p:val>
                                            <p:strVal val="#ppt_h"/>
                                          </p:val>
                                        </p:tav>
                                      </p:tavLst>
                                    </p:anim>
                                    <p:animEffect transition="in" filter="fade">
                                      <p:cBhvr>
                                        <p:cTn id="56" dur="1000"/>
                                        <p:tgtEl>
                                          <p:spTgt spid="59"/>
                                        </p:tgtEl>
                                      </p:cBhvr>
                                    </p:animEffect>
                                  </p:childTnLst>
                                </p:cTn>
                              </p:par>
                            </p:childTnLst>
                          </p:cTn>
                        </p:par>
                      </p:childTnLst>
                    </p:cTn>
                  </p:par>
                  <p:par>
                    <p:cTn id="57" fill="hold">
                      <p:stCondLst>
                        <p:cond delay="indefinite"/>
                      </p:stCondLst>
                      <p:childTnLst>
                        <p:par>
                          <p:cTn id="58" fill="hold">
                            <p:stCondLst>
                              <p:cond delay="0"/>
                            </p:stCondLst>
                            <p:childTnLst>
                              <p:par>
                                <p:cTn id="59" presetID="24" presetClass="entr" presetSubtype="0"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anim to="" calcmode="lin" valueType="num">
                                      <p:cBhvr>
                                        <p:cTn id="61" dur="1" fill="hold"/>
                                        <p:tgtEl>
                                          <p:spTgt spid="66"/>
                                        </p:tgtEl>
                                        <p:attrNameLst>
                                          <p:attrName/>
                                        </p:attrNameLst>
                                      </p:cBhvr>
                                    </p:anim>
                                  </p:childTnLst>
                                </p:cTn>
                              </p:par>
                              <p:par>
                                <p:cTn id="62" presetID="24" presetClass="entr" presetSubtype="0" fill="hold" nodeType="withEffect">
                                  <p:stCondLst>
                                    <p:cond delay="0"/>
                                  </p:stCondLst>
                                  <p:childTnLst>
                                    <p:set>
                                      <p:cBhvr>
                                        <p:cTn id="63" dur="1" fill="hold">
                                          <p:stCondLst>
                                            <p:cond delay="0"/>
                                          </p:stCondLst>
                                        </p:cTn>
                                        <p:tgtEl>
                                          <p:spTgt spid="67"/>
                                        </p:tgtEl>
                                        <p:attrNameLst>
                                          <p:attrName>style.visibility</p:attrName>
                                        </p:attrNameLst>
                                      </p:cBhvr>
                                      <p:to>
                                        <p:strVal val="visible"/>
                                      </p:to>
                                    </p:set>
                                    <p:anim to="" calcmode="lin" valueType="num">
                                      <p:cBhvr>
                                        <p:cTn id="64" dur="1" fill="hold"/>
                                        <p:tgtEl>
                                          <p:spTgt spid="67"/>
                                        </p:tgtEl>
                                        <p:attrNameLst>
                                          <p:attrName/>
                                        </p:attrNameLst>
                                      </p:cBhvr>
                                    </p:anim>
                                  </p:childTnLst>
                                </p:cTn>
                              </p:par>
                              <p:par>
                                <p:cTn id="65" presetID="24" presetClass="entr" presetSubtype="0" fill="hold" nodeType="withEffect">
                                  <p:stCondLst>
                                    <p:cond delay="0"/>
                                  </p:stCondLst>
                                  <p:childTnLst>
                                    <p:set>
                                      <p:cBhvr>
                                        <p:cTn id="66" dur="1" fill="hold">
                                          <p:stCondLst>
                                            <p:cond delay="0"/>
                                          </p:stCondLst>
                                        </p:cTn>
                                        <p:tgtEl>
                                          <p:spTgt spid="68"/>
                                        </p:tgtEl>
                                        <p:attrNameLst>
                                          <p:attrName>style.visibility</p:attrName>
                                        </p:attrNameLst>
                                      </p:cBhvr>
                                      <p:to>
                                        <p:strVal val="visible"/>
                                      </p:to>
                                    </p:set>
                                    <p:anim to="" calcmode="lin" valueType="num">
                                      <p:cBhvr>
                                        <p:cTn id="67" dur="1" fill="hold"/>
                                        <p:tgtEl>
                                          <p:spTgt spid="68"/>
                                        </p:tgtEl>
                                        <p:attrNameLst>
                                          <p:attrName/>
                                        </p:attrNameLst>
                                      </p:cBhvr>
                                    </p:anim>
                                  </p:childTnLst>
                                </p:cTn>
                              </p:par>
                              <p:par>
                                <p:cTn id="68" presetID="24" presetClass="entr" presetSubtype="0" fill="hold" nodeType="withEffect">
                                  <p:stCondLst>
                                    <p:cond delay="0"/>
                                  </p:stCondLst>
                                  <p:childTnLst>
                                    <p:set>
                                      <p:cBhvr>
                                        <p:cTn id="69" dur="1" fill="hold">
                                          <p:stCondLst>
                                            <p:cond delay="0"/>
                                          </p:stCondLst>
                                        </p:cTn>
                                        <p:tgtEl>
                                          <p:spTgt spid="42"/>
                                        </p:tgtEl>
                                        <p:attrNameLst>
                                          <p:attrName>style.visibility</p:attrName>
                                        </p:attrNameLst>
                                      </p:cBhvr>
                                      <p:to>
                                        <p:strVal val="visible"/>
                                      </p:to>
                                    </p:set>
                                    <p:anim to="" calcmode="lin" valueType="num">
                                      <p:cBhvr>
                                        <p:cTn id="70" dur="1" fill="hold"/>
                                        <p:tgtEl>
                                          <p:spTgt spid="42"/>
                                        </p:tgtEl>
                                        <p:attrNameLst>
                                          <p:attrName/>
                                        </p:attrNameLst>
                                      </p:cBhvr>
                                    </p:anim>
                                  </p:childTnLst>
                                </p:cTn>
                              </p:par>
                            </p:childTnLst>
                          </p:cTn>
                        </p:par>
                      </p:childTnLst>
                    </p:cTn>
                  </p:par>
                  <p:par>
                    <p:cTn id="71" fill="hold">
                      <p:stCondLst>
                        <p:cond delay="indefinite"/>
                      </p:stCondLst>
                      <p:childTnLst>
                        <p:par>
                          <p:cTn id="72" fill="hold">
                            <p:stCondLst>
                              <p:cond delay="0"/>
                            </p:stCondLst>
                            <p:childTnLst>
                              <p:par>
                                <p:cTn id="73" presetID="18" presetClass="entr" presetSubtype="12"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animEffect transition="in" filter="strips(downLeft)">
                                      <p:cBhvr>
                                        <p:cTn id="75" dur="500"/>
                                        <p:tgtEl>
                                          <p:spTgt spid="60"/>
                                        </p:tgtEl>
                                      </p:cBhvr>
                                    </p:animEffect>
                                  </p:childTnLst>
                                </p:cTn>
                              </p:par>
                            </p:childTnLst>
                          </p:cTn>
                        </p:par>
                      </p:childTnLst>
                    </p:cTn>
                  </p:par>
                  <p:par>
                    <p:cTn id="76" fill="hold">
                      <p:stCondLst>
                        <p:cond delay="indefinite"/>
                      </p:stCondLst>
                      <p:childTnLst>
                        <p:par>
                          <p:cTn id="77" fill="hold">
                            <p:stCondLst>
                              <p:cond delay="0"/>
                            </p:stCondLst>
                            <p:childTnLst>
                              <p:par>
                                <p:cTn id="78" presetID="13" presetClass="entr" presetSubtype="16" fill="hold" grpId="0" nodeType="click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plus(in)">
                                      <p:cBhvr>
                                        <p:cTn id="80" dur="2000"/>
                                        <p:tgtEl>
                                          <p:spTgt spid="61"/>
                                        </p:tgtEl>
                                      </p:cBhvr>
                                    </p:animEffect>
                                  </p:childTnLst>
                                </p:cTn>
                              </p:par>
                            </p:childTnLst>
                          </p:cTn>
                        </p:par>
                      </p:childTnLst>
                    </p:cTn>
                  </p:par>
                  <p:par>
                    <p:cTn id="81" fill="hold">
                      <p:stCondLst>
                        <p:cond delay="indefinite"/>
                      </p:stCondLst>
                      <p:childTnLst>
                        <p:par>
                          <p:cTn id="82" fill="hold">
                            <p:stCondLst>
                              <p:cond delay="0"/>
                            </p:stCondLst>
                            <p:childTnLst>
                              <p:par>
                                <p:cTn id="83" presetID="24" presetClass="entr" presetSubtype="0" fill="hold" nodeType="clickEffect">
                                  <p:stCondLst>
                                    <p:cond delay="0"/>
                                  </p:stCondLst>
                                  <p:childTnLst>
                                    <p:set>
                                      <p:cBhvr>
                                        <p:cTn id="84" dur="1" fill="hold">
                                          <p:stCondLst>
                                            <p:cond delay="0"/>
                                          </p:stCondLst>
                                        </p:cTn>
                                        <p:tgtEl>
                                          <p:spTgt spid="45"/>
                                        </p:tgtEl>
                                        <p:attrNameLst>
                                          <p:attrName>style.visibility</p:attrName>
                                        </p:attrNameLst>
                                      </p:cBhvr>
                                      <p:to>
                                        <p:strVal val="visible"/>
                                      </p:to>
                                    </p:set>
                                    <p:anim to="" calcmode="lin" valueType="num">
                                      <p:cBhvr>
                                        <p:cTn id="85" dur="1" fill="hold"/>
                                        <p:tgtEl>
                                          <p:spTgt spid="45"/>
                                        </p:tgtEl>
                                        <p:attrNameLst>
                                          <p:attrName/>
                                        </p:attrNameLst>
                                      </p:cBhvr>
                                    </p:anim>
                                  </p:childTnLst>
                                </p:cTn>
                              </p:par>
                              <p:par>
                                <p:cTn id="86" presetID="24" presetClass="entr" presetSubtype="0" fill="hold" nodeType="withEffect">
                                  <p:stCondLst>
                                    <p:cond delay="0"/>
                                  </p:stCondLst>
                                  <p:childTnLst>
                                    <p:set>
                                      <p:cBhvr>
                                        <p:cTn id="87" dur="1" fill="hold">
                                          <p:stCondLst>
                                            <p:cond delay="0"/>
                                          </p:stCondLst>
                                        </p:cTn>
                                        <p:tgtEl>
                                          <p:spTgt spid="53"/>
                                        </p:tgtEl>
                                        <p:attrNameLst>
                                          <p:attrName>style.visibility</p:attrName>
                                        </p:attrNameLst>
                                      </p:cBhvr>
                                      <p:to>
                                        <p:strVal val="visible"/>
                                      </p:to>
                                    </p:set>
                                    <p:anim to="" calcmode="lin" valueType="num">
                                      <p:cBhvr>
                                        <p:cTn id="88" dur="1" fill="hold"/>
                                        <p:tgtEl>
                                          <p:spTgt spid="53"/>
                                        </p:tgtEl>
                                        <p:attrNameLst>
                                          <p:attrName/>
                                        </p:attrNameLst>
                                      </p:cBhvr>
                                    </p:anim>
                                  </p:childTnLst>
                                </p:cTn>
                              </p:par>
                              <p:par>
                                <p:cTn id="89" presetID="24" presetClass="entr" presetSubtype="0" fill="hold" nodeType="withEffect">
                                  <p:stCondLst>
                                    <p:cond delay="0"/>
                                  </p:stCondLst>
                                  <p:childTnLst>
                                    <p:set>
                                      <p:cBhvr>
                                        <p:cTn id="90" dur="1" fill="hold">
                                          <p:stCondLst>
                                            <p:cond delay="0"/>
                                          </p:stCondLst>
                                        </p:cTn>
                                        <p:tgtEl>
                                          <p:spTgt spid="46"/>
                                        </p:tgtEl>
                                        <p:attrNameLst>
                                          <p:attrName>style.visibility</p:attrName>
                                        </p:attrNameLst>
                                      </p:cBhvr>
                                      <p:to>
                                        <p:strVal val="visible"/>
                                      </p:to>
                                    </p:set>
                                    <p:anim to="" calcmode="lin" valueType="num">
                                      <p:cBhvr>
                                        <p:cTn id="91" dur="1" fill="hold"/>
                                        <p:tgtEl>
                                          <p:spTgt spid="46"/>
                                        </p:tgtEl>
                                        <p:attrNameLst>
                                          <p:attrName/>
                                        </p:attrNameLst>
                                      </p:cBhvr>
                                    </p:anim>
                                  </p:childTnLst>
                                </p:cTn>
                              </p:par>
                              <p:par>
                                <p:cTn id="92" presetID="24" presetClass="entr" presetSubtype="0" fill="hold" nodeType="withEffect">
                                  <p:stCondLst>
                                    <p:cond delay="0"/>
                                  </p:stCondLst>
                                  <p:childTnLst>
                                    <p:set>
                                      <p:cBhvr>
                                        <p:cTn id="93" dur="1" fill="hold">
                                          <p:stCondLst>
                                            <p:cond delay="0"/>
                                          </p:stCondLst>
                                        </p:cTn>
                                        <p:tgtEl>
                                          <p:spTgt spid="47"/>
                                        </p:tgtEl>
                                        <p:attrNameLst>
                                          <p:attrName>style.visibility</p:attrName>
                                        </p:attrNameLst>
                                      </p:cBhvr>
                                      <p:to>
                                        <p:strVal val="visible"/>
                                      </p:to>
                                    </p:set>
                                    <p:anim to="" calcmode="lin" valueType="num">
                                      <p:cBhvr>
                                        <p:cTn id="94" dur="1" fill="hold"/>
                                        <p:tgtEl>
                                          <p:spTgt spid="47"/>
                                        </p:tgtEl>
                                        <p:attrNameLst>
                                          <p:attrName/>
                                        </p:attrNameLst>
                                      </p:cBhvr>
                                    </p:anim>
                                  </p:childTnLst>
                                </p:cTn>
                              </p:par>
                              <p:par>
                                <p:cTn id="95" presetID="24" presetClass="entr" presetSubtype="0" fill="hold" nodeType="withEffect">
                                  <p:stCondLst>
                                    <p:cond delay="0"/>
                                  </p:stCondLst>
                                  <p:childTnLst>
                                    <p:set>
                                      <p:cBhvr>
                                        <p:cTn id="96" dur="1" fill="hold">
                                          <p:stCondLst>
                                            <p:cond delay="0"/>
                                          </p:stCondLst>
                                        </p:cTn>
                                        <p:tgtEl>
                                          <p:spTgt spid="48"/>
                                        </p:tgtEl>
                                        <p:attrNameLst>
                                          <p:attrName>style.visibility</p:attrName>
                                        </p:attrNameLst>
                                      </p:cBhvr>
                                      <p:to>
                                        <p:strVal val="visible"/>
                                      </p:to>
                                    </p:set>
                                    <p:anim to="" calcmode="lin" valueType="num">
                                      <p:cBhvr>
                                        <p:cTn id="97" dur="1" fill="hold"/>
                                        <p:tgtEl>
                                          <p:spTgt spid="48"/>
                                        </p:tgtEl>
                                        <p:attrNameLst>
                                          <p:attrName/>
                                        </p:attrNameLst>
                                      </p:cBhvr>
                                    </p:anim>
                                  </p:childTnLst>
                                </p:cTn>
                              </p:par>
                              <p:par>
                                <p:cTn id="98" presetID="24" presetClass="entr" presetSubtype="0" fill="hold" nodeType="withEffect">
                                  <p:stCondLst>
                                    <p:cond delay="0"/>
                                  </p:stCondLst>
                                  <p:childTnLst>
                                    <p:set>
                                      <p:cBhvr>
                                        <p:cTn id="99" dur="1" fill="hold">
                                          <p:stCondLst>
                                            <p:cond delay="0"/>
                                          </p:stCondLst>
                                        </p:cTn>
                                        <p:tgtEl>
                                          <p:spTgt spid="49"/>
                                        </p:tgtEl>
                                        <p:attrNameLst>
                                          <p:attrName>style.visibility</p:attrName>
                                        </p:attrNameLst>
                                      </p:cBhvr>
                                      <p:to>
                                        <p:strVal val="visible"/>
                                      </p:to>
                                    </p:set>
                                    <p:anim to="" calcmode="lin" valueType="num">
                                      <p:cBhvr>
                                        <p:cTn id="100" dur="1" fill="hold"/>
                                        <p:tgtEl>
                                          <p:spTgt spid="49"/>
                                        </p:tgtEl>
                                        <p:attrNameLst>
                                          <p:attrName/>
                                        </p:attrNameLst>
                                      </p:cBhvr>
                                    </p:anim>
                                  </p:childTnLst>
                                </p:cTn>
                              </p:par>
                              <p:par>
                                <p:cTn id="101" presetID="24" presetClass="entr" presetSubtype="0" fill="hold" nodeType="withEffect">
                                  <p:stCondLst>
                                    <p:cond delay="0"/>
                                  </p:stCondLst>
                                  <p:childTnLst>
                                    <p:set>
                                      <p:cBhvr>
                                        <p:cTn id="102" dur="1" fill="hold">
                                          <p:stCondLst>
                                            <p:cond delay="0"/>
                                          </p:stCondLst>
                                        </p:cTn>
                                        <p:tgtEl>
                                          <p:spTgt spid="50"/>
                                        </p:tgtEl>
                                        <p:attrNameLst>
                                          <p:attrName>style.visibility</p:attrName>
                                        </p:attrNameLst>
                                      </p:cBhvr>
                                      <p:to>
                                        <p:strVal val="visible"/>
                                      </p:to>
                                    </p:set>
                                    <p:anim to="" calcmode="lin" valueType="num">
                                      <p:cBhvr>
                                        <p:cTn id="103" dur="1" fill="hold"/>
                                        <p:tgtEl>
                                          <p:spTgt spid="50"/>
                                        </p:tgtEl>
                                        <p:attrNameLst>
                                          <p:attrName/>
                                        </p:attrNameLst>
                                      </p:cBhvr>
                                    </p:anim>
                                  </p:childTnLst>
                                </p:cTn>
                              </p:par>
                            </p:childTnLst>
                          </p:cTn>
                        </p:par>
                      </p:childTnLst>
                    </p:cTn>
                  </p:par>
                  <p:par>
                    <p:cTn id="104" fill="hold">
                      <p:stCondLst>
                        <p:cond delay="indefinite"/>
                      </p:stCondLst>
                      <p:childTnLst>
                        <p:par>
                          <p:cTn id="105" fill="hold">
                            <p:stCondLst>
                              <p:cond delay="0"/>
                            </p:stCondLst>
                            <p:childTnLst>
                              <p:par>
                                <p:cTn id="106" presetID="25" presetClass="entr" presetSubtype="0" fill="hold" grpId="0" nodeType="clickEffect">
                                  <p:stCondLst>
                                    <p:cond delay="0"/>
                                  </p:stCondLst>
                                  <p:childTnLst>
                                    <p:set>
                                      <p:cBhvr>
                                        <p:cTn id="107" dur="1" fill="hold">
                                          <p:stCondLst>
                                            <p:cond delay="0"/>
                                          </p:stCondLst>
                                        </p:cTn>
                                        <p:tgtEl>
                                          <p:spTgt spid="51"/>
                                        </p:tgtEl>
                                        <p:attrNameLst>
                                          <p:attrName>style.visibility</p:attrName>
                                        </p:attrNameLst>
                                      </p:cBhvr>
                                      <p:to>
                                        <p:strVal val="visible"/>
                                      </p:to>
                                    </p:set>
                                    <p:anim calcmode="lin" valueType="num">
                                      <p:cBhvr>
                                        <p:cTn id="108" dur="500" decel="50000" fill="hold">
                                          <p:stCondLst>
                                            <p:cond delay="0"/>
                                          </p:stCondLst>
                                        </p:cTn>
                                        <p:tgtEl>
                                          <p:spTgt spid="51"/>
                                        </p:tgtEl>
                                        <p:attrNameLst>
                                          <p:attrName>style.rotation</p:attrName>
                                        </p:attrNameLst>
                                      </p:cBhvr>
                                      <p:tavLst>
                                        <p:tav tm="0">
                                          <p:val>
                                            <p:fltVal val="-90"/>
                                          </p:val>
                                        </p:tav>
                                        <p:tav tm="100000">
                                          <p:val>
                                            <p:fltVal val="0"/>
                                          </p:val>
                                        </p:tav>
                                      </p:tavLst>
                                    </p:anim>
                                    <p:anim calcmode="lin" valueType="num">
                                      <p:cBhvr>
                                        <p:cTn id="109" dur="500" decel="50000" fill="hold">
                                          <p:stCondLst>
                                            <p:cond delay="0"/>
                                          </p:stCondLst>
                                        </p:cTn>
                                        <p:tgtEl>
                                          <p:spTgt spid="51"/>
                                        </p:tgtEl>
                                        <p:attrNameLst>
                                          <p:attrName>ppt_w</p:attrName>
                                        </p:attrNameLst>
                                      </p:cBhvr>
                                      <p:tavLst>
                                        <p:tav tm="0">
                                          <p:val>
                                            <p:strVal val="#ppt_w"/>
                                          </p:val>
                                        </p:tav>
                                        <p:tav tm="100000">
                                          <p:val>
                                            <p:strVal val="#ppt_w*.05"/>
                                          </p:val>
                                        </p:tav>
                                      </p:tavLst>
                                    </p:anim>
                                    <p:anim calcmode="lin" valueType="num">
                                      <p:cBhvr>
                                        <p:cTn id="110" dur="500" accel="50000" fill="hold">
                                          <p:stCondLst>
                                            <p:cond delay="500"/>
                                          </p:stCondLst>
                                        </p:cTn>
                                        <p:tgtEl>
                                          <p:spTgt spid="51"/>
                                        </p:tgtEl>
                                        <p:attrNameLst>
                                          <p:attrName>ppt_w</p:attrName>
                                        </p:attrNameLst>
                                      </p:cBhvr>
                                      <p:tavLst>
                                        <p:tav tm="0">
                                          <p:val>
                                            <p:strVal val="#ppt_w*.05"/>
                                          </p:val>
                                        </p:tav>
                                        <p:tav tm="100000">
                                          <p:val>
                                            <p:strVal val="#ppt_w"/>
                                          </p:val>
                                        </p:tav>
                                      </p:tavLst>
                                    </p:anim>
                                    <p:anim calcmode="lin" valueType="num">
                                      <p:cBhvr>
                                        <p:cTn id="111" dur="1000" fill="hold"/>
                                        <p:tgtEl>
                                          <p:spTgt spid="51"/>
                                        </p:tgtEl>
                                        <p:attrNameLst>
                                          <p:attrName>ppt_h</p:attrName>
                                        </p:attrNameLst>
                                      </p:cBhvr>
                                      <p:tavLst>
                                        <p:tav tm="0">
                                          <p:val>
                                            <p:strVal val="#ppt_h"/>
                                          </p:val>
                                        </p:tav>
                                        <p:tav tm="100000">
                                          <p:val>
                                            <p:strVal val="#ppt_h"/>
                                          </p:val>
                                        </p:tav>
                                      </p:tavLst>
                                    </p:anim>
                                    <p:anim calcmode="lin" valueType="num">
                                      <p:cBhvr>
                                        <p:cTn id="112" dur="500" decel="50000" fill="hold">
                                          <p:stCondLst>
                                            <p:cond delay="0"/>
                                          </p:stCondLst>
                                        </p:cTn>
                                        <p:tgtEl>
                                          <p:spTgt spid="51"/>
                                        </p:tgtEl>
                                        <p:attrNameLst>
                                          <p:attrName>ppt_x</p:attrName>
                                        </p:attrNameLst>
                                      </p:cBhvr>
                                      <p:tavLst>
                                        <p:tav tm="0">
                                          <p:val>
                                            <p:strVal val="#ppt_x+.4"/>
                                          </p:val>
                                        </p:tav>
                                        <p:tav tm="100000">
                                          <p:val>
                                            <p:strVal val="#ppt_x"/>
                                          </p:val>
                                        </p:tav>
                                      </p:tavLst>
                                    </p:anim>
                                    <p:anim calcmode="lin" valueType="num">
                                      <p:cBhvr>
                                        <p:cTn id="113" dur="500" decel="50000" fill="hold">
                                          <p:stCondLst>
                                            <p:cond delay="0"/>
                                          </p:stCondLst>
                                        </p:cTn>
                                        <p:tgtEl>
                                          <p:spTgt spid="51"/>
                                        </p:tgtEl>
                                        <p:attrNameLst>
                                          <p:attrName>ppt_y</p:attrName>
                                        </p:attrNameLst>
                                      </p:cBhvr>
                                      <p:tavLst>
                                        <p:tav tm="0">
                                          <p:val>
                                            <p:strVal val="#ppt_y-.2"/>
                                          </p:val>
                                        </p:tav>
                                        <p:tav tm="100000">
                                          <p:val>
                                            <p:strVal val="#ppt_y+.1"/>
                                          </p:val>
                                        </p:tav>
                                      </p:tavLst>
                                    </p:anim>
                                    <p:anim calcmode="lin" valueType="num">
                                      <p:cBhvr>
                                        <p:cTn id="114" dur="500" accel="50000" fill="hold">
                                          <p:stCondLst>
                                            <p:cond delay="500"/>
                                          </p:stCondLst>
                                        </p:cTn>
                                        <p:tgtEl>
                                          <p:spTgt spid="51"/>
                                        </p:tgtEl>
                                        <p:attrNameLst>
                                          <p:attrName>ppt_y</p:attrName>
                                        </p:attrNameLst>
                                      </p:cBhvr>
                                      <p:tavLst>
                                        <p:tav tm="0">
                                          <p:val>
                                            <p:strVal val="#ppt_y+.1"/>
                                          </p:val>
                                        </p:tav>
                                        <p:tav tm="100000">
                                          <p:val>
                                            <p:strVal val="#ppt_y"/>
                                          </p:val>
                                        </p:tav>
                                      </p:tavLst>
                                    </p:anim>
                                    <p:animEffect transition="in" filter="fade">
                                      <p:cBhvr>
                                        <p:cTn id="115" dur="1000" decel="50000">
                                          <p:stCondLst>
                                            <p:cond delay="0"/>
                                          </p:stCondLst>
                                        </p:cTn>
                                        <p:tgtEl>
                                          <p:spTgt spid="51"/>
                                        </p:tgtEl>
                                      </p:cBhvr>
                                    </p:animEffect>
                                  </p:childTnLst>
                                </p:cTn>
                              </p:par>
                            </p:childTnLst>
                          </p:cTn>
                        </p:par>
                      </p:childTnLst>
                    </p:cTn>
                  </p:par>
                  <p:par>
                    <p:cTn id="116" fill="hold">
                      <p:stCondLst>
                        <p:cond delay="indefinite"/>
                      </p:stCondLst>
                      <p:childTnLst>
                        <p:par>
                          <p:cTn id="117" fill="hold">
                            <p:stCondLst>
                              <p:cond delay="0"/>
                            </p:stCondLst>
                            <p:childTnLst>
                              <p:par>
                                <p:cTn id="118" presetID="21" presetClass="entr" presetSubtype="4" fill="hold" grpId="0" nodeType="clickEffect">
                                  <p:stCondLst>
                                    <p:cond delay="0"/>
                                  </p:stCondLst>
                                  <p:childTnLst>
                                    <p:set>
                                      <p:cBhvr>
                                        <p:cTn id="119" dur="1" fill="hold">
                                          <p:stCondLst>
                                            <p:cond delay="0"/>
                                          </p:stCondLst>
                                        </p:cTn>
                                        <p:tgtEl>
                                          <p:spTgt spid="55"/>
                                        </p:tgtEl>
                                        <p:attrNameLst>
                                          <p:attrName>style.visibility</p:attrName>
                                        </p:attrNameLst>
                                      </p:cBhvr>
                                      <p:to>
                                        <p:strVal val="visible"/>
                                      </p:to>
                                    </p:set>
                                    <p:animEffect transition="in" filter="wheel(4)">
                                      <p:cBhvr>
                                        <p:cTn id="120" dur="2000"/>
                                        <p:tgtEl>
                                          <p:spTgt spid="55"/>
                                        </p:tgtEl>
                                      </p:cBhvr>
                                    </p:animEffect>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56"/>
                                        </p:tgtEl>
                                        <p:attrNameLst>
                                          <p:attrName>style.visibility</p:attrName>
                                        </p:attrNameLst>
                                      </p:cBhvr>
                                      <p:to>
                                        <p:strVal val="visible"/>
                                      </p:to>
                                    </p:set>
                                    <p:animEffect transition="in" filter="fade">
                                      <p:cBhvr>
                                        <p:cTn id="125" dur="770" decel="100000"/>
                                        <p:tgtEl>
                                          <p:spTgt spid="56"/>
                                        </p:tgtEl>
                                      </p:cBhvr>
                                    </p:animEffect>
                                    <p:animScale>
                                      <p:cBhvr>
                                        <p:cTn id="126" dur="770" decel="100000"/>
                                        <p:tgtEl>
                                          <p:spTgt spid="56"/>
                                        </p:tgtEl>
                                      </p:cBhvr>
                                      <p:from x="10000" y="10000"/>
                                      <p:to x="200000" y="450000"/>
                                    </p:animScale>
                                    <p:animScale>
                                      <p:cBhvr>
                                        <p:cTn id="127" dur="1230" accel="100000" fill="hold">
                                          <p:stCondLst>
                                            <p:cond delay="770"/>
                                          </p:stCondLst>
                                        </p:cTn>
                                        <p:tgtEl>
                                          <p:spTgt spid="56"/>
                                        </p:tgtEl>
                                      </p:cBhvr>
                                      <p:from x="200000" y="450000"/>
                                      <p:to x="100000" y="100000"/>
                                    </p:animScale>
                                    <p:set>
                                      <p:cBhvr>
                                        <p:cTn id="128" dur="770" fill="hold"/>
                                        <p:tgtEl>
                                          <p:spTgt spid="56"/>
                                        </p:tgtEl>
                                        <p:attrNameLst>
                                          <p:attrName>ppt_x</p:attrName>
                                        </p:attrNameLst>
                                      </p:cBhvr>
                                      <p:to>
                                        <p:strVal val="(0.5)"/>
                                      </p:to>
                                    </p:set>
                                    <p:anim from="(0.5)" to="(#ppt_x)" calcmode="lin" valueType="num">
                                      <p:cBhvr>
                                        <p:cTn id="129" dur="1230" accel="100000" fill="hold">
                                          <p:stCondLst>
                                            <p:cond delay="770"/>
                                          </p:stCondLst>
                                        </p:cTn>
                                        <p:tgtEl>
                                          <p:spTgt spid="56"/>
                                        </p:tgtEl>
                                        <p:attrNameLst>
                                          <p:attrName>ppt_x</p:attrName>
                                        </p:attrNameLst>
                                      </p:cBhvr>
                                    </p:anim>
                                    <p:set>
                                      <p:cBhvr>
                                        <p:cTn id="130" dur="770" fill="hold"/>
                                        <p:tgtEl>
                                          <p:spTgt spid="56"/>
                                        </p:tgtEl>
                                        <p:attrNameLst>
                                          <p:attrName>ppt_y</p:attrName>
                                        </p:attrNameLst>
                                      </p:cBhvr>
                                      <p:to>
                                        <p:strVal val="(#ppt_y+0.4)"/>
                                      </p:to>
                                    </p:set>
                                    <p:anim from="(#ppt_y+0.4)" to="(#ppt_y)" calcmode="lin" valueType="num">
                                      <p:cBhvr>
                                        <p:cTn id="131" dur="1230" accel="100000" fill="hold">
                                          <p:stCondLst>
                                            <p:cond delay="770"/>
                                          </p:stCondLst>
                                        </p:cTn>
                                        <p:tgtEl>
                                          <p:spTgt spid="56"/>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4" presetClass="entr" presetSubtype="0" accel="100000" fill="hold" grpId="0" nodeType="click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p:cTn id="136" dur="500" fill="hold"/>
                                        <p:tgtEl>
                                          <p:spTgt spid="57"/>
                                        </p:tgtEl>
                                        <p:attrNameLst>
                                          <p:attrName>ppt_w</p:attrName>
                                        </p:attrNameLst>
                                      </p:cBhvr>
                                      <p:tavLst>
                                        <p:tav tm="0">
                                          <p:val>
                                            <p:strVal val="#ppt_w*0.05"/>
                                          </p:val>
                                        </p:tav>
                                        <p:tav tm="100000">
                                          <p:val>
                                            <p:strVal val="#ppt_w"/>
                                          </p:val>
                                        </p:tav>
                                      </p:tavLst>
                                    </p:anim>
                                    <p:anim calcmode="lin" valueType="num">
                                      <p:cBhvr>
                                        <p:cTn id="137" dur="500" fill="hold"/>
                                        <p:tgtEl>
                                          <p:spTgt spid="57"/>
                                        </p:tgtEl>
                                        <p:attrNameLst>
                                          <p:attrName>ppt_h</p:attrName>
                                        </p:attrNameLst>
                                      </p:cBhvr>
                                      <p:tavLst>
                                        <p:tav tm="0">
                                          <p:val>
                                            <p:strVal val="#ppt_h"/>
                                          </p:val>
                                        </p:tav>
                                        <p:tav tm="100000">
                                          <p:val>
                                            <p:strVal val="#ppt_h"/>
                                          </p:val>
                                        </p:tav>
                                      </p:tavLst>
                                    </p:anim>
                                    <p:anim calcmode="lin" valueType="num">
                                      <p:cBhvr>
                                        <p:cTn id="138" dur="500" fill="hold"/>
                                        <p:tgtEl>
                                          <p:spTgt spid="57"/>
                                        </p:tgtEl>
                                        <p:attrNameLst>
                                          <p:attrName>ppt_x</p:attrName>
                                        </p:attrNameLst>
                                      </p:cBhvr>
                                      <p:tavLst>
                                        <p:tav tm="0">
                                          <p:val>
                                            <p:strVal val="#ppt_x-.2"/>
                                          </p:val>
                                        </p:tav>
                                        <p:tav tm="100000">
                                          <p:val>
                                            <p:strVal val="#ppt_x"/>
                                          </p:val>
                                        </p:tav>
                                      </p:tavLst>
                                    </p:anim>
                                    <p:anim calcmode="lin" valueType="num">
                                      <p:cBhvr>
                                        <p:cTn id="139" dur="500" fill="hold"/>
                                        <p:tgtEl>
                                          <p:spTgt spid="57"/>
                                        </p:tgtEl>
                                        <p:attrNameLst>
                                          <p:attrName>ppt_y</p:attrName>
                                        </p:attrNameLst>
                                      </p:cBhvr>
                                      <p:tavLst>
                                        <p:tav tm="0">
                                          <p:val>
                                            <p:strVal val="#ppt_y"/>
                                          </p:val>
                                        </p:tav>
                                        <p:tav tm="100000">
                                          <p:val>
                                            <p:strVal val="#ppt_y"/>
                                          </p:val>
                                        </p:tav>
                                      </p:tavLst>
                                    </p:anim>
                                    <p:animEffect transition="in" filter="fade">
                                      <p:cBhvr>
                                        <p:cTn id="140" dur="500"/>
                                        <p:tgtEl>
                                          <p:spTgt spid="57"/>
                                        </p:tgtEl>
                                      </p:cBhvr>
                                    </p:animEffect>
                                  </p:childTnLst>
                                </p:cTn>
                              </p:par>
                            </p:childTnLst>
                          </p:cTn>
                        </p:par>
                      </p:childTnLst>
                    </p:cTn>
                  </p:par>
                  <p:par>
                    <p:cTn id="141" fill="hold">
                      <p:stCondLst>
                        <p:cond delay="indefinite"/>
                      </p:stCondLst>
                      <p:childTnLst>
                        <p:par>
                          <p:cTn id="142" fill="hold">
                            <p:stCondLst>
                              <p:cond delay="0"/>
                            </p:stCondLst>
                            <p:childTnLst>
                              <p:par>
                                <p:cTn id="143" presetID="16" presetClass="entr" presetSubtype="26" fill="hold" grpId="0" nodeType="clickEffect">
                                  <p:stCondLst>
                                    <p:cond delay="0"/>
                                  </p:stCondLst>
                                  <p:childTnLst>
                                    <p:set>
                                      <p:cBhvr>
                                        <p:cTn id="144" dur="1" fill="hold">
                                          <p:stCondLst>
                                            <p:cond delay="0"/>
                                          </p:stCondLst>
                                        </p:cTn>
                                        <p:tgtEl>
                                          <p:spTgt spid="58"/>
                                        </p:tgtEl>
                                        <p:attrNameLst>
                                          <p:attrName>style.visibility</p:attrName>
                                        </p:attrNameLst>
                                      </p:cBhvr>
                                      <p:to>
                                        <p:strVal val="visible"/>
                                      </p:to>
                                    </p:set>
                                    <p:animEffect transition="in" filter="barn(inHorizontal)">
                                      <p:cBhvr>
                                        <p:cTn id="14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51" grpId="0" animBg="1"/>
      <p:bldP spid="52"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839789" y="454820"/>
            <a:ext cx="5157787" cy="823912"/>
          </a:xfrm>
        </p:spPr>
        <p:txBody>
          <a:bodyPr/>
          <a:lstStyle/>
          <a:p>
            <a:pPr algn="ctr"/>
            <a:r>
              <a:rPr lang="en-US" altLang="en-US" dirty="0">
                <a:solidFill>
                  <a:srgbClr val="D60093"/>
                </a:solidFill>
                <a:latin typeface="Arial" panose="020B0604020202020204" pitchFamily="34" charset="0"/>
              </a:rPr>
              <a:t>Lower pairs</a:t>
            </a:r>
          </a:p>
        </p:txBody>
      </p:sp>
      <p:sp>
        <p:nvSpPr>
          <p:cNvPr id="10" name="Content Placeholder 9"/>
          <p:cNvSpPr>
            <a:spLocks noGrp="1"/>
          </p:cNvSpPr>
          <p:nvPr>
            <p:ph sz="half" idx="2"/>
          </p:nvPr>
        </p:nvSpPr>
        <p:spPr>
          <a:xfrm>
            <a:off x="839789" y="1529558"/>
            <a:ext cx="5157787" cy="4660105"/>
          </a:xfrm>
        </p:spPr>
        <p:txBody>
          <a:bodyPr/>
          <a:lstStyle/>
          <a:p>
            <a:endParaRPr lang="en-IN"/>
          </a:p>
        </p:txBody>
      </p:sp>
      <p:sp>
        <p:nvSpPr>
          <p:cNvPr id="11" name="Text Placeholder 10"/>
          <p:cNvSpPr>
            <a:spLocks noGrp="1"/>
          </p:cNvSpPr>
          <p:nvPr>
            <p:ph type="body" sz="quarter" idx="3"/>
          </p:nvPr>
        </p:nvSpPr>
        <p:spPr>
          <a:xfrm>
            <a:off x="6172201" y="454820"/>
            <a:ext cx="5183188" cy="823912"/>
          </a:xfrm>
        </p:spPr>
        <p:txBody>
          <a:bodyPr/>
          <a:lstStyle/>
          <a:p>
            <a:pPr algn="ctr"/>
            <a:r>
              <a:rPr lang="en-US" altLang="en-US" dirty="0">
                <a:solidFill>
                  <a:srgbClr val="D60093"/>
                </a:solidFill>
                <a:latin typeface="Arial" panose="020B0604020202020204" pitchFamily="34" charset="0"/>
              </a:rPr>
              <a:t>Higher pairs</a:t>
            </a:r>
          </a:p>
        </p:txBody>
      </p:sp>
      <p:sp>
        <p:nvSpPr>
          <p:cNvPr id="12" name="Content Placeholder 11"/>
          <p:cNvSpPr>
            <a:spLocks noGrp="1"/>
          </p:cNvSpPr>
          <p:nvPr>
            <p:ph sz="quarter" idx="4"/>
          </p:nvPr>
        </p:nvSpPr>
        <p:spPr>
          <a:xfrm>
            <a:off x="6172201" y="1529558"/>
            <a:ext cx="5183188" cy="4660105"/>
          </a:xfrm>
        </p:spPr>
        <p:txBody>
          <a:bodyPr/>
          <a:lstStyle/>
          <a:p>
            <a:endParaRPr lang="en-IN" dirty="0"/>
          </a:p>
        </p:txBody>
      </p:sp>
      <p:sp>
        <p:nvSpPr>
          <p:cNvPr id="2" name="Date Placeholder 1"/>
          <p:cNvSpPr>
            <a:spLocks noGrp="1"/>
          </p:cNvSpPr>
          <p:nvPr>
            <p:ph type="dt" sz="half" idx="10"/>
          </p:nvPr>
        </p:nvSpPr>
        <p:spPr/>
        <p:txBody>
          <a:bodyPr/>
          <a:lstStyle/>
          <a:p>
            <a:fld id="{C2141305-3DEF-496F-A2F3-FC0CA2FBA0D2}" type="datetime1">
              <a:rPr lang="en-IN" smtClean="0"/>
              <a:pPr/>
              <a:t>23-02-2020</a:t>
            </a:fld>
            <a:endParaRPr lang="en-IN"/>
          </a:p>
        </p:txBody>
      </p:sp>
      <p:sp>
        <p:nvSpPr>
          <p:cNvPr id="3" name="Footer Placeholder 2"/>
          <p:cNvSpPr>
            <a:spLocks noGrp="1"/>
          </p:cNvSpPr>
          <p:nvPr>
            <p:ph type="ftr" sz="quarter" idx="11"/>
          </p:nvPr>
        </p:nvSpPr>
        <p:spPr/>
        <p:txBody>
          <a:bodyPr/>
          <a:lstStyle/>
          <a:p>
            <a:r>
              <a:rPr lang="en-IN"/>
              <a:t>Pavana, Assistant Professor, Dept. of ME, SJEC</a:t>
            </a:r>
          </a:p>
        </p:txBody>
      </p:sp>
      <p:sp>
        <p:nvSpPr>
          <p:cNvPr id="4" name="Slide Number Placeholder 3"/>
          <p:cNvSpPr>
            <a:spLocks noGrp="1"/>
          </p:cNvSpPr>
          <p:nvPr>
            <p:ph type="sldNum" sz="quarter" idx="12"/>
          </p:nvPr>
        </p:nvSpPr>
        <p:spPr/>
        <p:txBody>
          <a:bodyPr/>
          <a:lstStyle/>
          <a:p>
            <a:fld id="{DD7BB4AB-C194-4086-8137-E9CE68CA0D5D}" type="slidenum">
              <a:rPr lang="en-IN" smtClean="0"/>
              <a:pPr/>
              <a:t>9</a:t>
            </a:fld>
            <a:endParaRPr lang="en-IN"/>
          </a:p>
        </p:txBody>
      </p:sp>
      <p:sp>
        <p:nvSpPr>
          <p:cNvPr id="13" name="Rectangle 5"/>
          <p:cNvSpPr>
            <a:spLocks noChangeArrowheads="1"/>
          </p:cNvSpPr>
          <p:nvPr/>
        </p:nvSpPr>
        <p:spPr bwMode="auto">
          <a:xfrm>
            <a:off x="2765038" y="2349906"/>
            <a:ext cx="1052513" cy="482600"/>
          </a:xfrm>
          <a:prstGeom prst="rect">
            <a:avLst/>
          </a:prstGeom>
          <a:gradFill rotWithShape="1">
            <a:gsLst>
              <a:gs pos="0">
                <a:srgbClr val="C0C0C0"/>
              </a:gs>
              <a:gs pos="50000">
                <a:srgbClr val="FFFFFF"/>
              </a:gs>
              <a:gs pos="100000">
                <a:srgbClr val="C0C0C0"/>
              </a:gs>
            </a:gsLst>
            <a:lin ang="5400000" scaled="1"/>
          </a:gradFill>
          <a:ln w="2857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14" name="Line 6"/>
          <p:cNvSpPr>
            <a:spLocks noChangeShapeType="1"/>
          </p:cNvSpPr>
          <p:nvPr/>
        </p:nvSpPr>
        <p:spPr bwMode="auto">
          <a:xfrm>
            <a:off x="2258626" y="2556282"/>
            <a:ext cx="2605087" cy="14287"/>
          </a:xfrm>
          <a:prstGeom prst="line">
            <a:avLst/>
          </a:prstGeom>
          <a:noFill/>
          <a:ln w="28575">
            <a:solidFill>
              <a:srgbClr val="000000"/>
            </a:solidFill>
            <a:prstDash val="lgDashDot"/>
            <a:round/>
            <a:headEnd/>
            <a:tailEnd/>
          </a:ln>
          <a:extLst>
            <a:ext uri="{909E8E84-426E-40DD-AFC4-6F175D3DCCD1}">
              <a14:hiddenFill xmlns:a14="http://schemas.microsoft.com/office/drawing/2010/main" xmlns="">
                <a:noFill/>
              </a14:hiddenFill>
            </a:ext>
          </a:extLst>
        </p:spPr>
        <p:txBody>
          <a:bodyPr/>
          <a:lstStyle/>
          <a:p>
            <a:endParaRPr lang="en-IN"/>
          </a:p>
        </p:txBody>
      </p:sp>
      <p:sp>
        <p:nvSpPr>
          <p:cNvPr id="15" name="Rectangle 7" descr="Wide upward diagonal"/>
          <p:cNvSpPr>
            <a:spLocks noChangeArrowheads="1"/>
          </p:cNvSpPr>
          <p:nvPr/>
        </p:nvSpPr>
        <p:spPr bwMode="auto">
          <a:xfrm>
            <a:off x="2355462" y="2160994"/>
            <a:ext cx="1906588" cy="150813"/>
          </a:xfrm>
          <a:prstGeom prst="rect">
            <a:avLst/>
          </a:prstGeom>
          <a:pattFill prst="wdUpDiag">
            <a:fgClr>
              <a:srgbClr val="C0C0C0"/>
            </a:fgClr>
            <a:bgClr>
              <a:srgbClr val="FFFFFF"/>
            </a:bgClr>
          </a:pattFill>
          <a:ln w="2857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16" name="Rectangle 8" descr="Wide upward diagonal"/>
          <p:cNvSpPr>
            <a:spLocks noChangeArrowheads="1"/>
          </p:cNvSpPr>
          <p:nvPr/>
        </p:nvSpPr>
        <p:spPr bwMode="auto">
          <a:xfrm>
            <a:off x="2298312" y="2875369"/>
            <a:ext cx="1955800" cy="149225"/>
          </a:xfrm>
          <a:prstGeom prst="rect">
            <a:avLst/>
          </a:prstGeom>
          <a:pattFill prst="wdUpDiag">
            <a:fgClr>
              <a:srgbClr val="C0C0C0"/>
            </a:fgClr>
            <a:bgClr>
              <a:srgbClr val="FFFFFF"/>
            </a:bgClr>
          </a:pattFill>
          <a:ln w="28575">
            <a:solidFill>
              <a:srgbClr val="000000"/>
            </a:solidFill>
            <a:miter lim="800000"/>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17" name="Text Box 9"/>
          <p:cNvSpPr txBox="1">
            <a:spLocks noChangeArrowheads="1"/>
          </p:cNvSpPr>
          <p:nvPr/>
        </p:nvSpPr>
        <p:spPr bwMode="auto">
          <a:xfrm>
            <a:off x="891787" y="2510244"/>
            <a:ext cx="1468438" cy="127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1448" tIns="30724" rIns="61448" bIns="30724"/>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2000" b="1" dirty="0">
                <a:latin typeface="Arial" panose="020B0604020202020204" pitchFamily="34" charset="0"/>
              </a:rPr>
              <a:t>Link </a:t>
            </a:r>
            <a:r>
              <a:rPr lang="en-US" altLang="en-US" sz="2000" b="1" i="1" dirty="0">
                <a:solidFill>
                  <a:srgbClr val="008000"/>
                </a:solidFill>
                <a:latin typeface="Arial" panose="020B0604020202020204" pitchFamily="34" charset="0"/>
              </a:rPr>
              <a:t>2</a:t>
            </a:r>
          </a:p>
          <a:p>
            <a:pPr eaLnBrk="1" hangingPunct="1"/>
            <a:r>
              <a:rPr lang="en-US" altLang="en-US" sz="2000" b="1" dirty="0">
                <a:latin typeface="Arial" panose="020B0604020202020204" pitchFamily="34" charset="0"/>
              </a:rPr>
              <a:t>(guide, slot)</a:t>
            </a:r>
          </a:p>
          <a:p>
            <a:pPr eaLnBrk="1" hangingPunct="1"/>
            <a:endParaRPr lang="en-US" altLang="en-US" sz="2000" b="1" i="1" dirty="0">
              <a:latin typeface="Arial" panose="020B0604020202020204" pitchFamily="34" charset="0"/>
            </a:endParaRPr>
          </a:p>
          <a:p>
            <a:pPr eaLnBrk="1" hangingPunct="1"/>
            <a:endParaRPr lang="en-US" altLang="en-US" sz="2000" b="1" dirty="0">
              <a:latin typeface="Arial" panose="020B0604020202020204" pitchFamily="34" charset="0"/>
            </a:endParaRPr>
          </a:p>
        </p:txBody>
      </p:sp>
      <p:sp>
        <p:nvSpPr>
          <p:cNvPr id="18" name="Text Box 10"/>
          <p:cNvSpPr txBox="1">
            <a:spLocks noChangeArrowheads="1"/>
          </p:cNvSpPr>
          <p:nvPr/>
        </p:nvSpPr>
        <p:spPr bwMode="auto">
          <a:xfrm>
            <a:off x="4362062" y="3288118"/>
            <a:ext cx="1327150"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1448" tIns="30724" rIns="61448" bIns="30724"/>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2000" b="1">
                <a:latin typeface="Arial" panose="020B0604020202020204" pitchFamily="34" charset="0"/>
              </a:rPr>
              <a:t>Link </a:t>
            </a:r>
            <a:r>
              <a:rPr lang="en-US" altLang="en-US" sz="2000" b="1" i="1">
                <a:solidFill>
                  <a:srgbClr val="008000"/>
                </a:solidFill>
                <a:latin typeface="Arial" panose="020B0604020202020204" pitchFamily="34" charset="0"/>
              </a:rPr>
              <a:t>1</a:t>
            </a:r>
          </a:p>
          <a:p>
            <a:pPr eaLnBrk="1" hangingPunct="1"/>
            <a:r>
              <a:rPr lang="en-US" altLang="en-US" sz="2000" b="1">
                <a:latin typeface="Arial" panose="020B0604020202020204" pitchFamily="34" charset="0"/>
              </a:rPr>
              <a:t>(slider)</a:t>
            </a:r>
          </a:p>
        </p:txBody>
      </p:sp>
      <p:sp>
        <p:nvSpPr>
          <p:cNvPr id="19" name="Line 11"/>
          <p:cNvSpPr>
            <a:spLocks noChangeShapeType="1"/>
          </p:cNvSpPr>
          <p:nvPr/>
        </p:nvSpPr>
        <p:spPr bwMode="auto">
          <a:xfrm>
            <a:off x="4295387" y="2434043"/>
            <a:ext cx="1347788" cy="1588"/>
          </a:xfrm>
          <a:prstGeom prst="line">
            <a:avLst/>
          </a:prstGeom>
          <a:noFill/>
          <a:ln w="28575">
            <a:solidFill>
              <a:srgbClr val="CC0000"/>
            </a:solidFill>
            <a:round/>
            <a:headEnd type="triangle" w="med" len="lg"/>
            <a:tailEnd type="triangle" w="med" len="lg"/>
          </a:ln>
          <a:extLst>
            <a:ext uri="{909E8E84-426E-40DD-AFC4-6F175D3DCCD1}">
              <a14:hiddenFill xmlns:a14="http://schemas.microsoft.com/office/drawing/2010/main" xmlns="">
                <a:noFill/>
              </a14:hiddenFill>
            </a:ext>
          </a:extLst>
        </p:spPr>
        <p:txBody>
          <a:bodyPr/>
          <a:lstStyle/>
          <a:p>
            <a:endParaRPr lang="en-IN"/>
          </a:p>
        </p:txBody>
      </p:sp>
      <p:sp>
        <p:nvSpPr>
          <p:cNvPr id="20" name="Line 13"/>
          <p:cNvSpPr>
            <a:spLocks noChangeShapeType="1"/>
          </p:cNvSpPr>
          <p:nvPr/>
        </p:nvSpPr>
        <p:spPr bwMode="auto">
          <a:xfrm flipV="1">
            <a:off x="1801425" y="2243543"/>
            <a:ext cx="730250" cy="312738"/>
          </a:xfrm>
          <a:prstGeom prst="line">
            <a:avLst/>
          </a:prstGeom>
          <a:noFill/>
          <a:ln w="1905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21" name="Line 14"/>
          <p:cNvSpPr>
            <a:spLocks noChangeShapeType="1"/>
          </p:cNvSpPr>
          <p:nvPr/>
        </p:nvSpPr>
        <p:spPr bwMode="auto">
          <a:xfrm>
            <a:off x="3563551" y="2673757"/>
            <a:ext cx="801687" cy="682625"/>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grpSp>
        <p:nvGrpSpPr>
          <p:cNvPr id="22" name="Group 16"/>
          <p:cNvGrpSpPr>
            <a:grpSpLocks/>
          </p:cNvGrpSpPr>
          <p:nvPr/>
        </p:nvGrpSpPr>
        <p:grpSpPr bwMode="auto">
          <a:xfrm rot="15174932">
            <a:off x="3169146" y="5520534"/>
            <a:ext cx="333375" cy="417512"/>
            <a:chOff x="3763" y="12843"/>
            <a:chExt cx="235" cy="303"/>
          </a:xfrm>
        </p:grpSpPr>
        <p:sp>
          <p:nvSpPr>
            <p:cNvPr id="23" name="Oval 17"/>
            <p:cNvSpPr>
              <a:spLocks noChangeArrowheads="1"/>
            </p:cNvSpPr>
            <p:nvPr/>
          </p:nvSpPr>
          <p:spPr bwMode="auto">
            <a:xfrm>
              <a:off x="3854" y="12903"/>
              <a:ext cx="89" cy="99"/>
            </a:xfrm>
            <a:prstGeom prst="ellipse">
              <a:avLst/>
            </a:prstGeom>
            <a:solidFill>
              <a:srgbClr val="333333"/>
            </a:solidFill>
            <a:ln w="28575">
              <a:solidFill>
                <a:srgbClr val="333333"/>
              </a:solidFill>
              <a:round/>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24" name="AutoShape 18"/>
            <p:cNvSpPr>
              <a:spLocks noChangeArrowheads="1"/>
            </p:cNvSpPr>
            <p:nvPr/>
          </p:nvSpPr>
          <p:spPr bwMode="auto">
            <a:xfrm>
              <a:off x="3810" y="12859"/>
              <a:ext cx="188" cy="187"/>
            </a:xfrm>
            <a:custGeom>
              <a:avLst/>
              <a:gdLst>
                <a:gd name="T0" fmla="*/ 94 w 21600"/>
                <a:gd name="T1" fmla="*/ 0 h 21600"/>
                <a:gd name="T2" fmla="*/ 28 w 21600"/>
                <a:gd name="T3" fmla="*/ 27 h 21600"/>
                <a:gd name="T4" fmla="*/ 0 w 21600"/>
                <a:gd name="T5" fmla="*/ 94 h 21600"/>
                <a:gd name="T6" fmla="*/ 28 w 21600"/>
                <a:gd name="T7" fmla="*/ 160 h 21600"/>
                <a:gd name="T8" fmla="*/ 94 w 21600"/>
                <a:gd name="T9" fmla="*/ 187 h 21600"/>
                <a:gd name="T10" fmla="*/ 160 w 21600"/>
                <a:gd name="T11" fmla="*/ 160 h 21600"/>
                <a:gd name="T12" fmla="*/ 188 w 21600"/>
                <a:gd name="T13" fmla="*/ 94 h 21600"/>
                <a:gd name="T14" fmla="*/ 160 w 21600"/>
                <a:gd name="T15" fmla="*/ 27 h 21600"/>
                <a:gd name="T16" fmla="*/ 0 60000 65536"/>
                <a:gd name="T17" fmla="*/ 0 60000 65536"/>
                <a:gd name="T18" fmla="*/ 0 60000 65536"/>
                <a:gd name="T19" fmla="*/ 0 60000 65536"/>
                <a:gd name="T20" fmla="*/ 0 60000 65536"/>
                <a:gd name="T21" fmla="*/ 0 60000 65536"/>
                <a:gd name="T22" fmla="*/ 0 60000 65536"/>
                <a:gd name="T23" fmla="*/ 0 60000 65536"/>
                <a:gd name="T24" fmla="*/ 3217 w 21600"/>
                <a:gd name="T25" fmla="*/ 3119 h 21600"/>
                <a:gd name="T26" fmla="*/ 18383 w 21600"/>
                <a:gd name="T27" fmla="*/ 1848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28575">
              <a:solidFill>
                <a:srgbClr val="000000"/>
              </a:solidFill>
              <a:round/>
              <a:headEnd/>
              <a:tailEnd/>
            </a:ln>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
          <p:nvSpPr>
            <p:cNvPr id="25" name="Arc 19"/>
            <p:cNvSpPr>
              <a:spLocks/>
            </p:cNvSpPr>
            <p:nvPr/>
          </p:nvSpPr>
          <p:spPr bwMode="auto">
            <a:xfrm rot="19962026" flipH="1">
              <a:off x="3763" y="12843"/>
              <a:ext cx="156" cy="303"/>
            </a:xfrm>
            <a:custGeom>
              <a:avLst/>
              <a:gdLst>
                <a:gd name="T0" fmla="*/ 12 w 23432"/>
                <a:gd name="T1" fmla="*/ 0 h 43200"/>
                <a:gd name="T2" fmla="*/ 0 w 23432"/>
                <a:gd name="T3" fmla="*/ 302 h 43200"/>
                <a:gd name="T4" fmla="*/ 12 w 23432"/>
                <a:gd name="T5" fmla="*/ 152 h 43200"/>
                <a:gd name="T6" fmla="*/ 0 60000 65536"/>
                <a:gd name="T7" fmla="*/ 0 60000 65536"/>
                <a:gd name="T8" fmla="*/ 0 60000 65536"/>
                <a:gd name="T9" fmla="*/ 0 w 23432"/>
                <a:gd name="T10" fmla="*/ 0 h 43200"/>
                <a:gd name="T11" fmla="*/ 23432 w 23432"/>
                <a:gd name="T12" fmla="*/ 43200 h 43200"/>
              </a:gdLst>
              <a:ahLst/>
              <a:cxnLst>
                <a:cxn ang="T6">
                  <a:pos x="T0" y="T1"/>
                </a:cxn>
                <a:cxn ang="T7">
                  <a:pos x="T2" y="T3"/>
                </a:cxn>
                <a:cxn ang="T8">
                  <a:pos x="T4" y="T5"/>
                </a:cxn>
              </a:cxnLst>
              <a:rect l="T9" t="T10" r="T11" b="T12"/>
              <a:pathLst>
                <a:path w="23432" h="43200" fill="none" extrusionOk="0">
                  <a:moveTo>
                    <a:pt x="1831" y="0"/>
                  </a:moveTo>
                  <a:cubicBezTo>
                    <a:pt x="13761" y="0"/>
                    <a:pt x="23432" y="9670"/>
                    <a:pt x="23432" y="21600"/>
                  </a:cubicBezTo>
                  <a:cubicBezTo>
                    <a:pt x="23432" y="33529"/>
                    <a:pt x="13761" y="43200"/>
                    <a:pt x="1832" y="43200"/>
                  </a:cubicBezTo>
                  <a:cubicBezTo>
                    <a:pt x="1220" y="43200"/>
                    <a:pt x="609" y="43174"/>
                    <a:pt x="-1" y="43122"/>
                  </a:cubicBezTo>
                </a:path>
                <a:path w="23432" h="43200" stroke="0" extrusionOk="0">
                  <a:moveTo>
                    <a:pt x="1831" y="0"/>
                  </a:moveTo>
                  <a:cubicBezTo>
                    <a:pt x="13761" y="0"/>
                    <a:pt x="23432" y="9670"/>
                    <a:pt x="23432" y="21600"/>
                  </a:cubicBezTo>
                  <a:cubicBezTo>
                    <a:pt x="23432" y="33529"/>
                    <a:pt x="13761" y="43200"/>
                    <a:pt x="1832" y="43200"/>
                  </a:cubicBezTo>
                  <a:cubicBezTo>
                    <a:pt x="1220" y="43200"/>
                    <a:pt x="609" y="43174"/>
                    <a:pt x="-1" y="43122"/>
                  </a:cubicBezTo>
                  <a:lnTo>
                    <a:pt x="1832" y="21600"/>
                  </a:lnTo>
                  <a:close/>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grpSp>
      <p:grpSp>
        <p:nvGrpSpPr>
          <p:cNvPr id="26" name="Group 20"/>
          <p:cNvGrpSpPr>
            <a:grpSpLocks/>
          </p:cNvGrpSpPr>
          <p:nvPr/>
        </p:nvGrpSpPr>
        <p:grpSpPr bwMode="auto">
          <a:xfrm>
            <a:off x="3266777" y="4786314"/>
            <a:ext cx="1198562" cy="992188"/>
            <a:chOff x="3810" y="12400"/>
            <a:chExt cx="882" cy="695"/>
          </a:xfrm>
        </p:grpSpPr>
        <p:sp>
          <p:nvSpPr>
            <p:cNvPr id="27" name="Line 21"/>
            <p:cNvSpPr>
              <a:spLocks noChangeShapeType="1"/>
            </p:cNvSpPr>
            <p:nvPr/>
          </p:nvSpPr>
          <p:spPr bwMode="auto">
            <a:xfrm flipV="1">
              <a:off x="3810" y="12400"/>
              <a:ext cx="806" cy="44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28" name="Line 22"/>
            <p:cNvSpPr>
              <a:spLocks noChangeShapeType="1"/>
            </p:cNvSpPr>
            <p:nvPr/>
          </p:nvSpPr>
          <p:spPr bwMode="auto">
            <a:xfrm flipV="1">
              <a:off x="3976" y="12691"/>
              <a:ext cx="716" cy="404"/>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29" name="Freeform 23"/>
            <p:cNvSpPr>
              <a:spLocks/>
            </p:cNvSpPr>
            <p:nvPr/>
          </p:nvSpPr>
          <p:spPr bwMode="auto">
            <a:xfrm>
              <a:off x="4601" y="12407"/>
              <a:ext cx="90" cy="287"/>
            </a:xfrm>
            <a:custGeom>
              <a:avLst/>
              <a:gdLst>
                <a:gd name="T0" fmla="*/ 120 w 122"/>
                <a:gd name="T1" fmla="*/ 390 h 390"/>
                <a:gd name="T2" fmla="*/ 120 w 122"/>
                <a:gd name="T3" fmla="*/ 230 h 390"/>
                <a:gd name="T4" fmla="*/ 110 w 122"/>
                <a:gd name="T5" fmla="*/ 80 h 390"/>
                <a:gd name="T6" fmla="*/ 70 w 122"/>
                <a:gd name="T7" fmla="*/ 30 h 390"/>
                <a:gd name="T8" fmla="*/ 0 w 122"/>
                <a:gd name="T9" fmla="*/ 0 h 390"/>
                <a:gd name="T10" fmla="*/ 0 60000 65536"/>
                <a:gd name="T11" fmla="*/ 0 60000 65536"/>
                <a:gd name="T12" fmla="*/ 0 60000 65536"/>
                <a:gd name="T13" fmla="*/ 0 60000 65536"/>
                <a:gd name="T14" fmla="*/ 0 60000 65536"/>
                <a:gd name="T15" fmla="*/ 0 w 122"/>
                <a:gd name="T16" fmla="*/ 0 h 390"/>
                <a:gd name="T17" fmla="*/ 122 w 122"/>
                <a:gd name="T18" fmla="*/ 390 h 390"/>
              </a:gdLst>
              <a:ahLst/>
              <a:cxnLst>
                <a:cxn ang="T10">
                  <a:pos x="T0" y="T1"/>
                </a:cxn>
                <a:cxn ang="T11">
                  <a:pos x="T2" y="T3"/>
                </a:cxn>
                <a:cxn ang="T12">
                  <a:pos x="T4" y="T5"/>
                </a:cxn>
                <a:cxn ang="T13">
                  <a:pos x="T6" y="T7"/>
                </a:cxn>
                <a:cxn ang="T14">
                  <a:pos x="T8" y="T9"/>
                </a:cxn>
              </a:cxnLst>
              <a:rect l="T15" t="T16" r="T17" b="T18"/>
              <a:pathLst>
                <a:path w="122" h="390">
                  <a:moveTo>
                    <a:pt x="120" y="390"/>
                  </a:moveTo>
                  <a:cubicBezTo>
                    <a:pt x="121" y="336"/>
                    <a:pt x="122" y="282"/>
                    <a:pt x="120" y="230"/>
                  </a:cubicBezTo>
                  <a:cubicBezTo>
                    <a:pt x="118" y="178"/>
                    <a:pt x="118" y="113"/>
                    <a:pt x="110" y="80"/>
                  </a:cubicBezTo>
                  <a:cubicBezTo>
                    <a:pt x="102" y="47"/>
                    <a:pt x="88" y="43"/>
                    <a:pt x="70" y="30"/>
                  </a:cubicBezTo>
                  <a:cubicBezTo>
                    <a:pt x="52" y="17"/>
                    <a:pt x="26" y="8"/>
                    <a:pt x="0" y="0"/>
                  </a:cubicBez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grpSp>
      <p:grpSp>
        <p:nvGrpSpPr>
          <p:cNvPr id="30" name="Group 24"/>
          <p:cNvGrpSpPr>
            <a:grpSpLocks/>
          </p:cNvGrpSpPr>
          <p:nvPr/>
        </p:nvGrpSpPr>
        <p:grpSpPr bwMode="auto">
          <a:xfrm rot="14831614">
            <a:off x="2202358" y="4899821"/>
            <a:ext cx="1262063" cy="952500"/>
            <a:chOff x="3810" y="12400"/>
            <a:chExt cx="882" cy="695"/>
          </a:xfrm>
        </p:grpSpPr>
        <p:sp>
          <p:nvSpPr>
            <p:cNvPr id="31" name="Line 25"/>
            <p:cNvSpPr>
              <a:spLocks noChangeShapeType="1"/>
            </p:cNvSpPr>
            <p:nvPr/>
          </p:nvSpPr>
          <p:spPr bwMode="auto">
            <a:xfrm flipV="1">
              <a:off x="3810" y="12400"/>
              <a:ext cx="806" cy="44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32" name="Line 26"/>
            <p:cNvSpPr>
              <a:spLocks noChangeShapeType="1"/>
            </p:cNvSpPr>
            <p:nvPr/>
          </p:nvSpPr>
          <p:spPr bwMode="auto">
            <a:xfrm flipV="1">
              <a:off x="3976" y="12691"/>
              <a:ext cx="716" cy="404"/>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IN"/>
            </a:p>
          </p:txBody>
        </p:sp>
        <p:sp>
          <p:nvSpPr>
            <p:cNvPr id="33" name="Freeform 27"/>
            <p:cNvSpPr>
              <a:spLocks/>
            </p:cNvSpPr>
            <p:nvPr/>
          </p:nvSpPr>
          <p:spPr bwMode="auto">
            <a:xfrm>
              <a:off x="4601" y="12407"/>
              <a:ext cx="90" cy="287"/>
            </a:xfrm>
            <a:custGeom>
              <a:avLst/>
              <a:gdLst>
                <a:gd name="T0" fmla="*/ 120 w 122"/>
                <a:gd name="T1" fmla="*/ 390 h 390"/>
                <a:gd name="T2" fmla="*/ 120 w 122"/>
                <a:gd name="T3" fmla="*/ 230 h 390"/>
                <a:gd name="T4" fmla="*/ 110 w 122"/>
                <a:gd name="T5" fmla="*/ 80 h 390"/>
                <a:gd name="T6" fmla="*/ 70 w 122"/>
                <a:gd name="T7" fmla="*/ 30 h 390"/>
                <a:gd name="T8" fmla="*/ 0 w 122"/>
                <a:gd name="T9" fmla="*/ 0 h 390"/>
                <a:gd name="T10" fmla="*/ 0 60000 65536"/>
                <a:gd name="T11" fmla="*/ 0 60000 65536"/>
                <a:gd name="T12" fmla="*/ 0 60000 65536"/>
                <a:gd name="T13" fmla="*/ 0 60000 65536"/>
                <a:gd name="T14" fmla="*/ 0 60000 65536"/>
                <a:gd name="T15" fmla="*/ 0 w 122"/>
                <a:gd name="T16" fmla="*/ 0 h 390"/>
                <a:gd name="T17" fmla="*/ 122 w 122"/>
                <a:gd name="T18" fmla="*/ 390 h 390"/>
              </a:gdLst>
              <a:ahLst/>
              <a:cxnLst>
                <a:cxn ang="T10">
                  <a:pos x="T0" y="T1"/>
                </a:cxn>
                <a:cxn ang="T11">
                  <a:pos x="T2" y="T3"/>
                </a:cxn>
                <a:cxn ang="T12">
                  <a:pos x="T4" y="T5"/>
                </a:cxn>
                <a:cxn ang="T13">
                  <a:pos x="T6" y="T7"/>
                </a:cxn>
                <a:cxn ang="T14">
                  <a:pos x="T8" y="T9"/>
                </a:cxn>
              </a:cxnLst>
              <a:rect l="T15" t="T16" r="T17" b="T18"/>
              <a:pathLst>
                <a:path w="122" h="390">
                  <a:moveTo>
                    <a:pt x="120" y="390"/>
                  </a:moveTo>
                  <a:cubicBezTo>
                    <a:pt x="121" y="336"/>
                    <a:pt x="122" y="282"/>
                    <a:pt x="120" y="230"/>
                  </a:cubicBezTo>
                  <a:cubicBezTo>
                    <a:pt x="118" y="178"/>
                    <a:pt x="118" y="113"/>
                    <a:pt x="110" y="80"/>
                  </a:cubicBezTo>
                  <a:cubicBezTo>
                    <a:pt x="102" y="47"/>
                    <a:pt x="88" y="43"/>
                    <a:pt x="70" y="30"/>
                  </a:cubicBezTo>
                  <a:cubicBezTo>
                    <a:pt x="52" y="17"/>
                    <a:pt x="26" y="8"/>
                    <a:pt x="0" y="0"/>
                  </a:cubicBezTo>
                </a:path>
              </a:pathLst>
            </a:cu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grpSp>
      <p:sp>
        <p:nvSpPr>
          <p:cNvPr id="34" name="Text Box 28"/>
          <p:cNvSpPr txBox="1">
            <a:spLocks noChangeArrowheads="1"/>
          </p:cNvSpPr>
          <p:nvPr/>
        </p:nvSpPr>
        <p:spPr bwMode="auto">
          <a:xfrm>
            <a:off x="2525415" y="5038728"/>
            <a:ext cx="415925"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1448" tIns="30724" rIns="61448" bIns="30724"/>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2000" b="1" i="1">
                <a:solidFill>
                  <a:srgbClr val="008000"/>
                </a:solidFill>
                <a:latin typeface="Arial" panose="020B0604020202020204" pitchFamily="34" charset="0"/>
              </a:rPr>
              <a:t>1</a:t>
            </a:r>
            <a:endParaRPr lang="en-US" altLang="en-US" sz="2000" b="1">
              <a:solidFill>
                <a:srgbClr val="008000"/>
              </a:solidFill>
              <a:latin typeface="Arial" panose="020B0604020202020204" pitchFamily="34" charset="0"/>
            </a:endParaRPr>
          </a:p>
        </p:txBody>
      </p:sp>
      <p:sp>
        <p:nvSpPr>
          <p:cNvPr id="35" name="Text Box 29"/>
          <p:cNvSpPr txBox="1">
            <a:spLocks noChangeArrowheads="1"/>
          </p:cNvSpPr>
          <p:nvPr/>
        </p:nvSpPr>
        <p:spPr bwMode="auto">
          <a:xfrm>
            <a:off x="3814464" y="5006978"/>
            <a:ext cx="3429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1448" tIns="30724" rIns="61448" bIns="30724"/>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n-US" altLang="en-US" sz="2000" b="1" i="1">
                <a:solidFill>
                  <a:srgbClr val="008000"/>
                </a:solidFill>
                <a:latin typeface="Arial" panose="020B0604020202020204" pitchFamily="34" charset="0"/>
              </a:rPr>
              <a:t>2</a:t>
            </a:r>
            <a:endParaRPr lang="en-US" altLang="en-US" sz="2000" b="1">
              <a:solidFill>
                <a:srgbClr val="008000"/>
              </a:solidFill>
              <a:latin typeface="Arial" panose="020B0604020202020204" pitchFamily="34" charset="0"/>
            </a:endParaRPr>
          </a:p>
        </p:txBody>
      </p:sp>
      <p:sp>
        <p:nvSpPr>
          <p:cNvPr id="36" name="Arc 30"/>
          <p:cNvSpPr>
            <a:spLocks/>
          </p:cNvSpPr>
          <p:nvPr/>
        </p:nvSpPr>
        <p:spPr bwMode="auto">
          <a:xfrm>
            <a:off x="3295352" y="5037140"/>
            <a:ext cx="495300" cy="1192213"/>
          </a:xfrm>
          <a:custGeom>
            <a:avLst/>
            <a:gdLst>
              <a:gd name="T0" fmla="*/ 0 w 21600"/>
              <a:gd name="T1" fmla="*/ 0 h 43126"/>
              <a:gd name="T2" fmla="*/ 40954 w 21600"/>
              <a:gd name="T3" fmla="*/ 1192213 h 43126"/>
              <a:gd name="T4" fmla="*/ 0 w 21600"/>
              <a:gd name="T5" fmla="*/ 597129 h 43126"/>
              <a:gd name="T6" fmla="*/ 0 60000 65536"/>
              <a:gd name="T7" fmla="*/ 0 60000 65536"/>
              <a:gd name="T8" fmla="*/ 0 60000 65536"/>
              <a:gd name="T9" fmla="*/ 0 w 21600"/>
              <a:gd name="T10" fmla="*/ 0 h 43126"/>
              <a:gd name="T11" fmla="*/ 21600 w 21600"/>
              <a:gd name="T12" fmla="*/ 43126 h 43126"/>
            </a:gdLst>
            <a:ahLst/>
            <a:cxnLst>
              <a:cxn ang="T6">
                <a:pos x="T0" y="T1"/>
              </a:cxn>
              <a:cxn ang="T7">
                <a:pos x="T2" y="T3"/>
              </a:cxn>
              <a:cxn ang="T8">
                <a:pos x="T4" y="T5"/>
              </a:cxn>
            </a:cxnLst>
            <a:rect l="T9" t="T10" r="T11" b="T12"/>
            <a:pathLst>
              <a:path w="21600" h="43126" fill="none" extrusionOk="0">
                <a:moveTo>
                  <a:pt x="-1" y="0"/>
                </a:moveTo>
                <a:cubicBezTo>
                  <a:pt x="11929" y="0"/>
                  <a:pt x="21600" y="9670"/>
                  <a:pt x="21600" y="21600"/>
                </a:cubicBezTo>
                <a:cubicBezTo>
                  <a:pt x="21600" y="32836"/>
                  <a:pt x="12984" y="42196"/>
                  <a:pt x="1786" y="43126"/>
                </a:cubicBezTo>
              </a:path>
              <a:path w="21600" h="43126" stroke="0" extrusionOk="0">
                <a:moveTo>
                  <a:pt x="-1" y="0"/>
                </a:moveTo>
                <a:cubicBezTo>
                  <a:pt x="11929" y="0"/>
                  <a:pt x="21600" y="9670"/>
                  <a:pt x="21600" y="21600"/>
                </a:cubicBezTo>
                <a:cubicBezTo>
                  <a:pt x="21600" y="32836"/>
                  <a:pt x="12984" y="42196"/>
                  <a:pt x="1786" y="43126"/>
                </a:cubicBezTo>
                <a:lnTo>
                  <a:pt x="0" y="21600"/>
                </a:lnTo>
                <a:close/>
              </a:path>
            </a:pathLst>
          </a:custGeom>
          <a:noFill/>
          <a:ln w="28575">
            <a:solidFill>
              <a:srgbClr val="CC0000"/>
            </a:solidFill>
            <a:round/>
            <a:headEnd type="triangle" w="med" len="lg"/>
            <a:tailEnd type="triangle" w="med" len="lg"/>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endParaRPr lang="en-US" altLang="en-US"/>
          </a:p>
        </p:txBody>
      </p:sp>
    </p:spTree>
    <p:controls>
      <p:control spid="3358" r:id="rId2" imgW="4414680" imgH="3084480"/>
    </p:controls>
    <p:extLst>
      <p:ext uri="{BB962C8B-B14F-4D97-AF65-F5344CB8AC3E}">
        <p14:creationId xmlns:p14="http://schemas.microsoft.com/office/powerpoint/2010/main" xmlns="" val="32048411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1916</TotalTime>
  <Words>5166</Words>
  <Application>Microsoft Office PowerPoint</Application>
  <PresentationFormat>Custom</PresentationFormat>
  <Paragraphs>705</Paragraphs>
  <Slides>69</Slides>
  <Notes>4</Notes>
  <HiddenSlides>0</HiddenSlides>
  <MMClips>2</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69</vt:i4>
      </vt:variant>
    </vt:vector>
  </HeadingPairs>
  <TitlesOfParts>
    <vt:vector size="73" baseType="lpstr">
      <vt:lpstr>Office Theme</vt:lpstr>
      <vt:lpstr>Solid Edge Draft Document</vt:lpstr>
      <vt:lpstr>Equation</vt:lpstr>
      <vt:lpstr>Bitmap Image</vt:lpstr>
      <vt:lpstr>Kinematics of Machine (15ME42)</vt:lpstr>
      <vt:lpstr>MODULE 1</vt:lpstr>
      <vt:lpstr>INTRODUCTION</vt:lpstr>
      <vt:lpstr>Slide 4</vt:lpstr>
      <vt:lpstr>LINKS:</vt:lpstr>
      <vt:lpstr>Slide 6</vt:lpstr>
      <vt:lpstr>Kinematic pairs:</vt:lpstr>
      <vt:lpstr>Slide 8</vt:lpstr>
      <vt:lpstr>Slide 9</vt:lpstr>
      <vt:lpstr>Kinematic chain </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Kinematics of Machine (15ME42)</dc:title>
  <dc:creator>Pavana B</dc:creator>
  <cp:lastModifiedBy>mechlab</cp:lastModifiedBy>
  <cp:revision>317</cp:revision>
  <dcterms:created xsi:type="dcterms:W3CDTF">2017-02-05T16:59:05Z</dcterms:created>
  <dcterms:modified xsi:type="dcterms:W3CDTF">2020-02-23T06:29:39Z</dcterms:modified>
</cp:coreProperties>
</file>